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4" r:id="rId4"/>
    <p:sldId id="265" r:id="rId5"/>
    <p:sldId id="258" r:id="rId6"/>
    <p:sldId id="260" r:id="rId7"/>
    <p:sldId id="259" r:id="rId8"/>
    <p:sldId id="261" r:id="rId9"/>
    <p:sldId id="266" r:id="rId10"/>
    <p:sldId id="267" r:id="rId11"/>
    <p:sldId id="268" r:id="rId12"/>
    <p:sldId id="269" r:id="rId13"/>
    <p:sldId id="270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EF95-E232-483A-B08A-E0A088B080A7}" type="datetimeFigureOut">
              <a:rPr lang="en-GB" smtClean="0"/>
              <a:t>03/05/2019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ABB1-33D0-490A-8F65-0E2FCBEECD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19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9BD8-427A-43A6-AEE0-A6CAE913F694}" type="datetimeFigureOut">
              <a:rPr lang="en-GB" smtClean="0"/>
              <a:t>03/05/2019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69034-12FB-4A4C-B885-362305F2F5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37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34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084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79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70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6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3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9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05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94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1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3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97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C80-3982-4C76-B3AA-1CDEC4482817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4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7335-3628-4AE3-81A9-B4B409D66D17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30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9A2C-F392-4DCF-B911-2E276D2A5F62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0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B4A2-8E8A-4B21-9DD6-75E9D4D2DC1A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8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B41C-B5EB-4F46-ACA4-96C678B6FF1E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4545-AFFF-48DC-8062-87C92E1993FE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8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D2A9-C382-4BA0-9CC7-E1295F8B0279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0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3A0-4248-4123-B9E4-5B166F08D778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2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65FE-90D1-48B3-A325-E57083650BAB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10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8769-8EBF-443C-BCBA-78A2DB5E9AAF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1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CC6-E3C7-4DF6-8B7E-7465DCF47FEF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0316-AEAA-4EB5-A091-9FF814A79BE4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D6A1-B084-4740-A66C-CD90010B0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ds.ucg.ac.m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10967"/>
            <a:ext cx="8424936" cy="70765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The 6 –</a:t>
            </a:r>
            <a:r>
              <a:rPr lang="en-US" sz="1800" b="1" dirty="0" err="1">
                <a:solidFill>
                  <a:srgbClr val="002060"/>
                </a:solidFill>
              </a:rPr>
              <a:t>th</a:t>
            </a:r>
            <a:r>
              <a:rPr lang="en-US" sz="1800" b="1" dirty="0">
                <a:solidFill>
                  <a:srgbClr val="002060"/>
                </a:solidFill>
              </a:rPr>
              <a:t> INTERNATIONAL MULTIDISCIPLINARY </a:t>
            </a:r>
            <a:r>
              <a:rPr lang="en-US" sz="1800" b="1" dirty="0" smtClean="0">
                <a:solidFill>
                  <a:srgbClr val="002060"/>
                </a:solidFill>
              </a:rPr>
              <a:t>CONFERENCE</a:t>
            </a:r>
            <a:r>
              <a:rPr lang="en-US" sz="1800" b="1" dirty="0">
                <a:solidFill>
                  <a:srgbClr val="002060"/>
                </a:solidFill>
              </a:rPr>
              <a:t/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SCIENTIFIC CHALLENGES FOR SUSTAINABLE </a:t>
            </a:r>
            <a:r>
              <a:rPr lang="en-US" sz="1800" b="1" dirty="0" smtClean="0">
                <a:solidFill>
                  <a:srgbClr val="002060"/>
                </a:solidFill>
              </a:rPr>
              <a:t>DEVELOPMENT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694" y="1476233"/>
            <a:ext cx="5036604" cy="488690"/>
          </a:xfrm>
        </p:spPr>
        <p:txBody>
          <a:bodyPr>
            <a:normAutofit fontScale="92500"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UNIVERSITY OF </a:t>
            </a:r>
            <a:r>
              <a:rPr lang="sq-AL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VLORA «ISMAIL QEMALI»</a:t>
            </a:r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625" y="639891"/>
            <a:ext cx="804742" cy="79864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87624" y="3645024"/>
            <a:ext cx="68407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q-AL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Erasmus Plus - MARDS Project</a:t>
            </a:r>
          </a:p>
          <a:p>
            <a:r>
              <a:rPr lang="en-GB" sz="2000" dirty="0">
                <a:solidFill>
                  <a:srgbClr val="FF0000"/>
                </a:solidFill>
              </a:rPr>
              <a:t>Grant: 598465-EPP-1-2018-1-ME-EPPKA2-CBHE-SP</a:t>
            </a:r>
            <a:r>
              <a:rPr lang="en-GB" sz="2000" b="1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82781" y="271290"/>
            <a:ext cx="6586822" cy="533560"/>
          </a:xfrm>
        </p:spPr>
        <p:txBody>
          <a:bodyPr>
            <a:normAutofit fontScale="90000"/>
          </a:bodyPr>
          <a:lstStyle/>
          <a:p>
            <a:r>
              <a:rPr lang="sq-AL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 HAS BEEN DONE TILL NOW (THE DELIVERABLES)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926930"/>
            <a:ext cx="8284740" cy="4662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b="1" dirty="0" smtClean="0"/>
              <a:t>A1.1</a:t>
            </a:r>
            <a:r>
              <a:rPr lang="sq-AL" b="1" dirty="0"/>
              <a:t> </a:t>
            </a:r>
            <a:r>
              <a:rPr lang="en-GB" b="1" dirty="0" smtClean="0"/>
              <a:t>"Evaluation </a:t>
            </a:r>
            <a:r>
              <a:rPr lang="en-GB" b="1" dirty="0"/>
              <a:t>of the existing doctoral education policy and standards in Montenegro and Albania and comparing with EU practices</a:t>
            </a:r>
            <a:r>
              <a:rPr lang="en-GB" b="1" dirty="0" smtClean="0"/>
              <a:t>”</a:t>
            </a:r>
            <a:endParaRPr lang="sq-AL" b="1" dirty="0" smtClean="0"/>
          </a:p>
          <a:p>
            <a:pPr marL="0" indent="0" algn="just">
              <a:buNone/>
            </a:pPr>
            <a:r>
              <a:rPr lang="en-GB" dirty="0"/>
              <a:t>The legal framework of doctoral educations in Albania is regulated </a:t>
            </a:r>
            <a:r>
              <a:rPr lang="en-GB" dirty="0" smtClean="0"/>
              <a:t>by</a:t>
            </a:r>
            <a:r>
              <a:rPr lang="sq-AL" dirty="0" smtClean="0"/>
              <a:t>:</a:t>
            </a:r>
            <a:r>
              <a:rPr lang="en-GB" dirty="0" smtClean="0"/>
              <a:t> </a:t>
            </a:r>
            <a:endParaRPr lang="sq-AL" dirty="0" smtClean="0"/>
          </a:p>
          <a:p>
            <a:pPr algn="just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b="1" dirty="0"/>
              <a:t>Albanian </a:t>
            </a:r>
            <a:r>
              <a:rPr lang="en-GB" b="1" i="1" dirty="0"/>
              <a:t>Law for Higher Education and Research</a:t>
            </a:r>
            <a:r>
              <a:rPr lang="en-GB" dirty="0"/>
              <a:t>, </a:t>
            </a:r>
            <a:r>
              <a:rPr lang="en-GB" dirty="0" smtClean="0"/>
              <a:t>80/2015 </a:t>
            </a:r>
            <a:r>
              <a:rPr lang="en-GB" dirty="0"/>
              <a:t>dated </a:t>
            </a:r>
            <a:r>
              <a:rPr lang="en-GB" dirty="0" smtClean="0"/>
              <a:t>22.07.2015, </a:t>
            </a:r>
            <a:endParaRPr lang="sq-AL" dirty="0" smtClean="0"/>
          </a:p>
          <a:p>
            <a:pPr algn="just">
              <a:buFont typeface="+mj-lt"/>
              <a:buAutoNum type="arabicPeriod"/>
            </a:pPr>
            <a:r>
              <a:rPr lang="en-GB" dirty="0" smtClean="0"/>
              <a:t>by </a:t>
            </a:r>
            <a:r>
              <a:rPr lang="en-GB" dirty="0"/>
              <a:t>sub laws and especially with sub-law number 112, date 23.2.2018c Determining The Criteria For The Award Of Scientific Grade </a:t>
            </a:r>
            <a:r>
              <a:rPr lang="en-GB" b="1" dirty="0"/>
              <a:t>"Doctor" </a:t>
            </a:r>
            <a:endParaRPr lang="sq-AL" b="1" dirty="0" smtClean="0"/>
          </a:p>
          <a:p>
            <a:pPr algn="just">
              <a:buFont typeface="+mj-lt"/>
              <a:buAutoNum type="arabicPeriod"/>
            </a:pPr>
            <a:r>
              <a:rPr lang="en-GB" dirty="0" smtClean="0"/>
              <a:t>State </a:t>
            </a:r>
            <a:r>
              <a:rPr lang="en-GB" dirty="0"/>
              <a:t>Standards For The Benefit Of The </a:t>
            </a:r>
            <a:r>
              <a:rPr lang="en-GB" b="1" dirty="0"/>
              <a:t>Titles</a:t>
            </a:r>
            <a:r>
              <a:rPr lang="en-GB" dirty="0"/>
              <a:t> "Associated Professor" And "Full Professor” </a:t>
            </a:r>
            <a:endParaRPr lang="sq-AL" dirty="0" smtClean="0"/>
          </a:p>
          <a:p>
            <a:pPr algn="just">
              <a:buFont typeface="+mj-lt"/>
              <a:buAutoNum type="arabicPeriod"/>
            </a:pPr>
            <a:r>
              <a:rPr lang="en-GB" dirty="0"/>
              <a:t>Albanian Agency for Research (</a:t>
            </a:r>
            <a:r>
              <a:rPr lang="en-GB" b="1" dirty="0"/>
              <a:t>AKKSHI) approves</a:t>
            </a:r>
            <a:r>
              <a:rPr lang="en-GB" dirty="0"/>
              <a:t>, on the basis of free competition among applicants, funds for doctoral studies. </a:t>
            </a:r>
            <a:endParaRPr lang="sq-AL" dirty="0" smtClean="0"/>
          </a:p>
          <a:p>
            <a:pPr algn="just">
              <a:buFont typeface="+mj-lt"/>
              <a:buAutoNum type="arabicPeriod"/>
            </a:pPr>
            <a:r>
              <a:rPr lang="en-GB" dirty="0" smtClean="0"/>
              <a:t>PhD </a:t>
            </a:r>
            <a:r>
              <a:rPr lang="en-GB" dirty="0"/>
              <a:t>studies are built on </a:t>
            </a:r>
            <a:r>
              <a:rPr lang="en-GB" b="1" dirty="0"/>
              <a:t>individual programs </a:t>
            </a:r>
            <a:r>
              <a:rPr lang="en-GB" dirty="0"/>
              <a:t>for independent research </a:t>
            </a:r>
            <a:r>
              <a:rPr lang="en-GB" dirty="0" smtClean="0"/>
              <a:t>in </a:t>
            </a:r>
            <a:r>
              <a:rPr lang="en-GB" dirty="0"/>
              <a:t>the fields defined by the department/unit or the Faculty. </a:t>
            </a:r>
            <a:endParaRPr lang="sq-AL" dirty="0" smtClean="0"/>
          </a:p>
          <a:p>
            <a:pPr algn="just">
              <a:buFont typeface="+mj-lt"/>
              <a:buAutoNum type="arabicPeriod"/>
            </a:pPr>
            <a:r>
              <a:rPr lang="en-GB" dirty="0" smtClean="0"/>
              <a:t>PhD </a:t>
            </a:r>
            <a:r>
              <a:rPr lang="en-GB" dirty="0"/>
              <a:t>studies last no less than </a:t>
            </a:r>
            <a:r>
              <a:rPr lang="sq-AL" b="1" dirty="0" smtClean="0"/>
              <a:t>3</a:t>
            </a:r>
            <a:r>
              <a:rPr lang="en-GB" dirty="0" smtClean="0"/>
              <a:t> </a:t>
            </a:r>
            <a:r>
              <a:rPr lang="en-GB" dirty="0"/>
              <a:t>academic years and no more than </a:t>
            </a:r>
            <a:r>
              <a:rPr lang="sq-AL" b="1" dirty="0" smtClean="0"/>
              <a:t>5</a:t>
            </a:r>
            <a:r>
              <a:rPr lang="en-GB" dirty="0" smtClean="0"/>
              <a:t> </a:t>
            </a:r>
            <a:r>
              <a:rPr lang="en-GB" dirty="0"/>
              <a:t>academic years. </a:t>
            </a:r>
            <a:endParaRPr lang="sq-AL" dirty="0" smtClean="0"/>
          </a:p>
        </p:txBody>
      </p:sp>
    </p:spTree>
    <p:extLst>
      <p:ext uri="{BB962C8B-B14F-4D97-AF65-F5344CB8AC3E}">
        <p14:creationId xmlns:p14="http://schemas.microsoft.com/office/powerpoint/2010/main" val="6160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82781" y="429300"/>
            <a:ext cx="6586822" cy="533560"/>
          </a:xfrm>
        </p:spPr>
        <p:txBody>
          <a:bodyPr>
            <a:normAutofit fontScale="90000"/>
          </a:bodyPr>
          <a:lstStyle/>
          <a:p>
            <a:r>
              <a:rPr lang="sq-AL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 HAS BEEN DONE TILL NOW (THE DELIVERABLES)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822" y="1412776"/>
            <a:ext cx="8284740" cy="3510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/>
            </a:pPr>
            <a:r>
              <a:rPr lang="en-GB" dirty="0" smtClean="0"/>
              <a:t>UV </a:t>
            </a:r>
            <a:r>
              <a:rPr lang="en-GB" dirty="0"/>
              <a:t>has an active </a:t>
            </a:r>
            <a:r>
              <a:rPr lang="sq-AL" dirty="0" smtClean="0"/>
              <a:t>New S</a:t>
            </a:r>
            <a:r>
              <a:rPr lang="en-GB" dirty="0" err="1" smtClean="0"/>
              <a:t>tatute</a:t>
            </a:r>
            <a:r>
              <a:rPr lang="en-GB" dirty="0" smtClean="0"/>
              <a:t> </a:t>
            </a:r>
            <a:r>
              <a:rPr lang="sq-AL" dirty="0" smtClean="0">
                <a:sym typeface="Wingdings" panose="05000000000000000000" pitchFamily="2" charset="2"/>
              </a:rPr>
              <a:t> UV Regulation  </a:t>
            </a:r>
            <a:r>
              <a:rPr lang="en-US" dirty="0">
                <a:sym typeface="Wingdings" panose="05000000000000000000" pitchFamily="2" charset="2"/>
              </a:rPr>
              <a:t>a </a:t>
            </a:r>
            <a:r>
              <a:rPr lang="en-US" b="1" dirty="0">
                <a:sym typeface="Wingdings" panose="05000000000000000000" pitchFamily="2" charset="2"/>
              </a:rPr>
              <a:t>dedicated board </a:t>
            </a:r>
            <a:r>
              <a:rPr lang="en-US" dirty="0">
                <a:sym typeface="Wingdings" panose="05000000000000000000" pitchFamily="2" charset="2"/>
              </a:rPr>
              <a:t>for doctoral </a:t>
            </a:r>
            <a:r>
              <a:rPr lang="en-US" dirty="0" smtClean="0">
                <a:sym typeface="Wingdings" panose="05000000000000000000" pitchFamily="2" charset="2"/>
              </a:rPr>
              <a:t>studies</a:t>
            </a:r>
            <a:r>
              <a:rPr lang="sq-AL" dirty="0" smtClean="0">
                <a:sym typeface="Wingdings" panose="05000000000000000000" pitchFamily="2" charset="2"/>
              </a:rPr>
              <a:t> at Faculty of Technical Sciences</a:t>
            </a:r>
          </a:p>
          <a:p>
            <a:pPr marL="0" indent="0" algn="just">
              <a:buNone/>
            </a:pPr>
            <a:r>
              <a:rPr lang="en-GB" dirty="0"/>
              <a:t>U</a:t>
            </a:r>
            <a:r>
              <a:rPr lang="sq-AL" dirty="0"/>
              <a:t>V</a:t>
            </a:r>
            <a:r>
              <a:rPr lang="en-GB" dirty="0"/>
              <a:t> offers doctoral studies in the field of </a:t>
            </a:r>
            <a:r>
              <a:rPr lang="en-GB" b="1" dirty="0"/>
              <a:t>Maths</a:t>
            </a:r>
            <a:r>
              <a:rPr lang="en-GB" dirty="0"/>
              <a:t> only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q-AL" dirty="0" smtClean="0">
              <a:sym typeface="Wingdings" panose="05000000000000000000" pitchFamily="2" charset="2"/>
            </a:endParaRPr>
          </a:p>
          <a:p>
            <a:pPr algn="just">
              <a:buFont typeface="+mj-lt"/>
              <a:buAutoNum type="arabicPeriod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03910"/>
              </p:ext>
            </p:extLst>
          </p:nvPr>
        </p:nvGraphicFramePr>
        <p:xfrm>
          <a:off x="745707" y="2714682"/>
          <a:ext cx="7860969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4476287"/>
                <a:gridCol w="694504"/>
                <a:gridCol w="694504"/>
                <a:gridCol w="694504"/>
                <a:gridCol w="653098"/>
                <a:gridCol w="64807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q-A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Numbers of totally enrolled doctoral candidates in the last 5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sq-A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sq-A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sq-A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Numbers of yearly new enrolled doctoral candidates in the last 5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sq-A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q-A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q-A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Numbers of degrees awarded in the last 5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sq-A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q-A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q-A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q-A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q-A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 3.1. Evaluation of models of funding doctoral studies in Montenegro and Albania</a:t>
            </a:r>
            <a:endParaRPr lang="sq-A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3" y="1700808"/>
            <a:ext cx="8229600" cy="3052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/>
              <a:t>Which </a:t>
            </a:r>
            <a:r>
              <a:rPr lang="en-US" sz="2000" u="sng" dirty="0"/>
              <a:t>are the main sources for institutions to finance doctoral education</a:t>
            </a:r>
            <a:r>
              <a:rPr lang="en-US" sz="2000" u="sng" dirty="0" smtClean="0"/>
              <a:t>?</a:t>
            </a:r>
            <a:endParaRPr lang="sq-AL" sz="2000" u="sng" dirty="0" smtClean="0"/>
          </a:p>
          <a:p>
            <a:pPr marL="0" indent="0">
              <a:buNone/>
            </a:pPr>
            <a:endParaRPr lang="sq-AL" sz="2000" dirty="0"/>
          </a:p>
          <a:p>
            <a:r>
              <a:rPr lang="en-US" sz="2000" dirty="0"/>
              <a:t>According to the law, </a:t>
            </a:r>
            <a:r>
              <a:rPr lang="en-US" sz="2000" b="1" dirty="0"/>
              <a:t>NASRI</a:t>
            </a:r>
            <a:r>
              <a:rPr lang="en-US" sz="2000" dirty="0"/>
              <a:t> approves, on the basis of free competition among applicants, </a:t>
            </a:r>
            <a:r>
              <a:rPr lang="en-US" sz="2000" b="1" dirty="0"/>
              <a:t>funds for PhD studies</a:t>
            </a:r>
            <a:r>
              <a:rPr lang="en-US" sz="2000" dirty="0" smtClean="0"/>
              <a:t>.</a:t>
            </a:r>
            <a:endParaRPr lang="sq-AL" sz="2000" dirty="0" smtClean="0"/>
          </a:p>
          <a:p>
            <a:r>
              <a:rPr lang="en-US" sz="2000" b="1" dirty="0"/>
              <a:t>Research </a:t>
            </a:r>
            <a:r>
              <a:rPr lang="en-US" sz="2000" b="1" dirty="0" err="1"/>
              <a:t>Centres</a:t>
            </a:r>
            <a:r>
              <a:rPr lang="en-US" sz="2000" b="1" dirty="0"/>
              <a:t> </a:t>
            </a:r>
            <a:r>
              <a:rPr lang="en-US" sz="2000" dirty="0" smtClean="0"/>
              <a:t>can </a:t>
            </a:r>
            <a:r>
              <a:rPr lang="en-US" sz="2000" dirty="0"/>
              <a:t>provide also funds for doctoral </a:t>
            </a:r>
            <a:r>
              <a:rPr lang="en-US" sz="2000" dirty="0" smtClean="0"/>
              <a:t>studies</a:t>
            </a:r>
            <a:endParaRPr lang="sq-AL" sz="2000" dirty="0" smtClean="0"/>
          </a:p>
          <a:p>
            <a:r>
              <a:rPr lang="en-US" sz="2000" dirty="0"/>
              <a:t>Another possibility for funding are other </a:t>
            </a:r>
            <a:r>
              <a:rPr lang="en-US" sz="2000" b="1" dirty="0"/>
              <a:t>public or private </a:t>
            </a:r>
            <a:r>
              <a:rPr lang="en-US" sz="2000" b="1" dirty="0" smtClean="0"/>
              <a:t>institutions</a:t>
            </a:r>
            <a:endParaRPr lang="sq-AL" sz="2000" b="1" dirty="0" smtClean="0"/>
          </a:p>
          <a:p>
            <a:r>
              <a:rPr lang="en-US" sz="2000" dirty="0"/>
              <a:t>another chance for doctoral grants/scholarships are the </a:t>
            </a:r>
            <a:r>
              <a:rPr lang="en-US" sz="2000" b="1" dirty="0"/>
              <a:t>budget of the Universities</a:t>
            </a:r>
            <a:endParaRPr lang="sq-AL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8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492" y="548680"/>
            <a:ext cx="6059016" cy="562074"/>
          </a:xfrm>
        </p:spPr>
        <p:txBody>
          <a:bodyPr>
            <a:normAutofit/>
          </a:bodyPr>
          <a:lstStyle/>
          <a:p>
            <a:r>
              <a:rPr lang="sq-AL" sz="2700" b="1" dirty="0" smtClean="0">
                <a:solidFill>
                  <a:srgbClr val="002060"/>
                </a:solidFill>
              </a:rPr>
              <a:t>Future/next steps for MARDS Project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11" y="1412776"/>
            <a:ext cx="8229600" cy="18002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sq-AL" sz="1800" b="1" dirty="0" smtClean="0"/>
              <a:t>MARDS Confernce in Kotor, Montenegro</a:t>
            </a:r>
          </a:p>
          <a:p>
            <a:pPr marL="0" indent="0">
              <a:buNone/>
            </a:pPr>
            <a:endParaRPr lang="sq-AL" sz="1800" b="1" dirty="0" smtClean="0"/>
          </a:p>
          <a:p>
            <a:pPr>
              <a:buFont typeface="+mj-lt"/>
              <a:buAutoNum type="arabicPeriod" startAt="2"/>
            </a:pPr>
            <a:r>
              <a:rPr lang="en-US" sz="1800" b="1" dirty="0" smtClean="0"/>
              <a:t>MARDS </a:t>
            </a:r>
            <a:r>
              <a:rPr lang="en-US" sz="1800" b="1" dirty="0"/>
              <a:t>Training in Vienna on „Professional Management of Doctoral Studies </a:t>
            </a:r>
            <a:endParaRPr lang="sq-AL" sz="1800" dirty="0" smtClean="0"/>
          </a:p>
          <a:p>
            <a:r>
              <a:rPr lang="sq-AL" sz="1800" dirty="0"/>
              <a:t>T</a:t>
            </a:r>
            <a:r>
              <a:rPr lang="en-US" sz="1800" dirty="0"/>
              <a:t>raining of </a:t>
            </a:r>
            <a:r>
              <a:rPr lang="en-US" sz="1800" b="1" dirty="0"/>
              <a:t>Professionals in Doctoral Education</a:t>
            </a:r>
            <a:r>
              <a:rPr lang="sq-AL" sz="1800" dirty="0" smtClean="0"/>
              <a:t>: </a:t>
            </a:r>
            <a:r>
              <a:rPr lang="en-US" sz="1800" dirty="0" smtClean="0"/>
              <a:t>The </a:t>
            </a:r>
            <a:r>
              <a:rPr lang="en-US" sz="1800" dirty="0"/>
              <a:t>aim would be to achieve a </a:t>
            </a:r>
            <a:r>
              <a:rPr lang="en-US" sz="1800" b="1" dirty="0"/>
              <a:t>balanced group of participants between scientific and administrative staff</a:t>
            </a:r>
            <a:r>
              <a:rPr lang="en-US" sz="1800" dirty="0"/>
              <a:t>. </a:t>
            </a:r>
            <a:endParaRPr lang="sq-AL" sz="1800" dirty="0" smtClean="0"/>
          </a:p>
          <a:p>
            <a:endParaRPr lang="sq-AL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606388" y="3232376"/>
            <a:ext cx="7931224" cy="2239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ME" sz="2000" dirty="0" smtClean="0">
                <a:solidFill>
                  <a:srgbClr val="FF0000"/>
                </a:solidFill>
              </a:rPr>
              <a:t>A4.1   </a:t>
            </a:r>
            <a:r>
              <a:rPr lang="en-US" sz="2000" dirty="0" smtClean="0">
                <a:solidFill>
                  <a:srgbClr val="FF0000"/>
                </a:solidFill>
              </a:rPr>
              <a:t>Development </a:t>
            </a:r>
            <a:r>
              <a:rPr lang="en-US" sz="2000" dirty="0">
                <a:solidFill>
                  <a:srgbClr val="FF0000"/>
                </a:solidFill>
              </a:rPr>
              <a:t>of curricula for Joint doctoral </a:t>
            </a:r>
            <a:r>
              <a:rPr lang="en-US" sz="2000" dirty="0" smtClean="0">
                <a:solidFill>
                  <a:srgbClr val="FF0000"/>
                </a:solidFill>
              </a:rPr>
              <a:t>schools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sr-Latn-ME" sz="2000" dirty="0" smtClean="0"/>
              <a:t>A4.2   </a:t>
            </a:r>
            <a:r>
              <a:rPr lang="en-US" sz="2000" dirty="0" smtClean="0"/>
              <a:t>Equipping </a:t>
            </a:r>
            <a:r>
              <a:rPr lang="en-US" sz="2000" dirty="0"/>
              <a:t>the laboratories and other infrastructure at partner universities</a:t>
            </a:r>
          </a:p>
          <a:p>
            <a:pPr marL="0" indent="0">
              <a:buNone/>
            </a:pPr>
            <a:r>
              <a:rPr lang="sr-Latn-ME" sz="2000" dirty="0" smtClean="0">
                <a:solidFill>
                  <a:srgbClr val="FF0000"/>
                </a:solidFill>
              </a:rPr>
              <a:t>A4.3   </a:t>
            </a:r>
            <a:r>
              <a:rPr lang="en-US" sz="2000" dirty="0" smtClean="0">
                <a:solidFill>
                  <a:srgbClr val="FF0000"/>
                </a:solidFill>
              </a:rPr>
              <a:t>Accreditation </a:t>
            </a:r>
            <a:r>
              <a:rPr lang="en-US" sz="2000" dirty="0">
                <a:solidFill>
                  <a:srgbClr val="FF0000"/>
                </a:solidFill>
              </a:rPr>
              <a:t>of the Doctoral schools</a:t>
            </a:r>
          </a:p>
          <a:p>
            <a:pPr marL="0" indent="0">
              <a:buNone/>
            </a:pPr>
            <a:r>
              <a:rPr lang="sr-Latn-ME" sz="2000" dirty="0" smtClean="0"/>
              <a:t>A4.4   </a:t>
            </a:r>
            <a:r>
              <a:rPr lang="en-US" sz="2000" dirty="0" smtClean="0"/>
              <a:t>Enrolling </a:t>
            </a:r>
            <a:r>
              <a:rPr lang="en-US" sz="2000" dirty="0"/>
              <a:t>the first generation</a:t>
            </a:r>
          </a:p>
          <a:p>
            <a:pPr marL="0" indent="0">
              <a:buNone/>
            </a:pPr>
            <a:r>
              <a:rPr lang="sr-Latn-ME" sz="2000" dirty="0" smtClean="0"/>
              <a:t>A4.5  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  <a:r>
              <a:rPr lang="en-US" sz="2000" dirty="0"/>
              <a:t>implementation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4896544" cy="533560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outcome for </a:t>
            </a:r>
            <a:r>
              <a:rPr lang="en-GB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sq-AL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Vlora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447554" cy="3348618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Knowing better local and country situation;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Comparing situation with EU countries;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Training of our staff in doctoral education  </a:t>
            </a:r>
            <a:r>
              <a:rPr lang="sq-A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could serve as train the trainer;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Guidelines and recommendations for our staff; 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of a new funding method;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curricula for Joint PhD programme;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Equipment;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Increase research capacity of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sq-A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Vlora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UV will be able to offer new study programs.</a:t>
            </a:r>
          </a:p>
        </p:txBody>
      </p:sp>
    </p:spTree>
    <p:extLst>
      <p:ext uri="{BB962C8B-B14F-4D97-AF65-F5344CB8AC3E}">
        <p14:creationId xmlns:p14="http://schemas.microsoft.com/office/powerpoint/2010/main" val="14351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55713" y="188640"/>
            <a:ext cx="7200800" cy="3991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sq-A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MARDS Project:	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  <a:hlinkClick r:id="rId3"/>
              </a:rPr>
              <a:t>https://www.mards.ucg.ac.me//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108" y="4941168"/>
            <a:ext cx="6228184" cy="706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Thank</a:t>
            </a:r>
            <a:r>
              <a:rPr kumimoji="0" lang="sq-A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q-A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sq-A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q-A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attention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54A0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87" t="4720" r="11259" b="4720"/>
          <a:stretch/>
        </p:blipFill>
        <p:spPr>
          <a:xfrm>
            <a:off x="1331640" y="739283"/>
            <a:ext cx="6461493" cy="40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378" y="412599"/>
            <a:ext cx="6840760" cy="50405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UNIVERSITY</a:t>
            </a:r>
            <a:r>
              <a:rPr lang="sq-AL" sz="2800" b="1" dirty="0" smtClean="0">
                <a:solidFill>
                  <a:srgbClr val="002060"/>
                </a:solidFill>
              </a:rPr>
              <a:t> of VLORA operating since 1994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306" y="1084185"/>
            <a:ext cx="4772904" cy="2344815"/>
          </a:xfrm>
        </p:spPr>
        <p:txBody>
          <a:bodyPr>
            <a:normAutofit/>
          </a:bodyPr>
          <a:lstStyle/>
          <a:p>
            <a:pPr marL="82296" indent="0"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Currently are</a:t>
            </a:r>
            <a:r>
              <a:rPr lang="sq-A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faculties</a:t>
            </a:r>
            <a:r>
              <a:rPr lang="sq-AL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6686" lvl="1" indent="-514350">
              <a:buFont typeface="+mj-lt"/>
              <a:buAutoNum type="arabicPeriod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Faculty of Economy</a:t>
            </a:r>
            <a:r>
              <a:rPr lang="sq-A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6686" lvl="1" indent="-514350">
              <a:buFont typeface="+mj-lt"/>
              <a:buAutoNum type="arabicPeriod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Faculty of Technical Sciences</a:t>
            </a:r>
          </a:p>
          <a:p>
            <a:pPr marL="916686" lvl="1" indent="-514350">
              <a:buFont typeface="+mj-lt"/>
              <a:buAutoNum type="arabicPeriod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Faculty of Human Sciences</a:t>
            </a:r>
          </a:p>
          <a:p>
            <a:pPr marL="916686" lvl="1" indent="-514350">
              <a:buFont typeface="+mj-lt"/>
              <a:buAutoNum type="arabicPeriod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Faculty of Public Health</a:t>
            </a:r>
            <a:endParaRPr lang="sq-A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19672" y="3429001"/>
            <a:ext cx="5688632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sq-A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number for 2018-19 accademic year: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5236" lvl="1" indent="-342900">
              <a:buFont typeface="Wingdings" panose="05000000000000000000" pitchFamily="2" charset="2"/>
              <a:buChar char="Ø"/>
              <a:defRPr/>
            </a:pPr>
            <a:r>
              <a:rPr lang="sq-A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3971 students at </a:t>
            </a:r>
            <a:r>
              <a:rPr lang="sq-A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  <a:r>
              <a:rPr lang="sq-A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study program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5236" lvl="1" indent="-342900">
              <a:buFont typeface="Wingdings" panose="05000000000000000000" pitchFamily="2" charset="2"/>
              <a:buChar char="Ø"/>
              <a:defRPr/>
            </a:pPr>
            <a:r>
              <a:rPr lang="sq-A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1298 students at </a:t>
            </a:r>
            <a:r>
              <a:rPr lang="sq-A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Professional Master</a:t>
            </a:r>
          </a:p>
          <a:p>
            <a:pPr marL="745236" lvl="1" indent="-342900">
              <a:buFont typeface="Wingdings" panose="05000000000000000000" pitchFamily="2" charset="2"/>
              <a:buChar char="Ø"/>
              <a:defRPr/>
            </a:pPr>
            <a:r>
              <a:rPr lang="sq-A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502 students at </a:t>
            </a:r>
            <a:r>
              <a:rPr lang="sq-A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Master of Science</a:t>
            </a:r>
          </a:p>
          <a:p>
            <a:pPr marL="745236" lvl="1" indent="-342900">
              <a:buFont typeface="Wingdings" panose="05000000000000000000" pitchFamily="2" charset="2"/>
              <a:buChar char="Ø"/>
              <a:defRPr/>
            </a:pPr>
            <a:r>
              <a:rPr lang="sq-A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12 students at </a:t>
            </a:r>
            <a:r>
              <a:rPr lang="sq-A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PHD</a:t>
            </a:r>
          </a:p>
        </p:txBody>
      </p:sp>
    </p:spTree>
    <p:extLst>
      <p:ext uri="{BB962C8B-B14F-4D97-AF65-F5344CB8AC3E}">
        <p14:creationId xmlns:p14="http://schemas.microsoft.com/office/powerpoint/2010/main" val="8701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9632" y="1340768"/>
            <a:ext cx="6575958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sq-AL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PEDAGOGUES: 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sq-AL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accademic staff is currently composed of: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endParaRPr lang="en-US" sz="24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5236" lvl="1" indent="-342900">
              <a:buFont typeface="Wingdings" panose="05000000000000000000" pitchFamily="2" charset="2"/>
              <a:buChar char="Ø"/>
              <a:defRPr/>
            </a:pPr>
            <a:r>
              <a:rPr lang="sq-AL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    Full Professors</a:t>
            </a:r>
            <a:endParaRPr lang="en-US" sz="2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5236" lvl="1" indent="-342900">
              <a:buFont typeface="Wingdings" panose="05000000000000000000" pitchFamily="2" charset="2"/>
              <a:buChar char="Ø"/>
              <a:defRPr/>
            </a:pPr>
            <a:r>
              <a:rPr lang="sq-AL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27  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</a:t>
            </a:r>
            <a:r>
              <a:rPr lang="sq-AL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ciated</a:t>
            </a:r>
            <a:r>
              <a:rPr lang="sq-AL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Professors</a:t>
            </a:r>
          </a:p>
          <a:p>
            <a:pPr marL="745236" lvl="1" indent="-342900">
              <a:buFont typeface="Wingdings" panose="05000000000000000000" pitchFamily="2" charset="2"/>
              <a:buChar char="Ø"/>
              <a:defRPr/>
            </a:pPr>
            <a:r>
              <a:rPr lang="sq-AL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95   PHD/Doctors</a:t>
            </a:r>
            <a:endParaRPr lang="sq-AL" sz="2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5236" lvl="1" indent="-342900">
              <a:buFont typeface="Wingdings" panose="05000000000000000000" pitchFamily="2" charset="2"/>
              <a:buChar char="Ø"/>
              <a:defRPr/>
            </a:pPr>
            <a:r>
              <a:rPr lang="sq-AL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81   MSc</a:t>
            </a:r>
            <a:endParaRPr lang="sq-AL" sz="2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SCFSD Conference, Vlora-Albania, 03 May 2019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884" r="22022" b="9486"/>
          <a:stretch/>
        </p:blipFill>
        <p:spPr>
          <a:xfrm>
            <a:off x="1029960" y="476672"/>
            <a:ext cx="7056784" cy="51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32" y="761117"/>
            <a:ext cx="3106688" cy="504056"/>
          </a:xfrm>
        </p:spPr>
        <p:txBody>
          <a:bodyPr>
            <a:normAutofit fontScale="90000"/>
          </a:bodyPr>
          <a:lstStyle/>
          <a:p>
            <a:pPr algn="l"/>
            <a:r>
              <a:rPr lang="sq-A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q-A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sq-A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q-A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787208" cy="370100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Contemporary teaching;</a:t>
            </a:r>
            <a:endParaRPr lang="sq-A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High quality of basic research, applied and academic work;</a:t>
            </a:r>
            <a:endParaRPr lang="sq-A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Effective and impacting services in the public and community;</a:t>
            </a:r>
            <a:endParaRPr lang="sq-A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Comprehensive programs of student development activities;</a:t>
            </a:r>
            <a:endParaRPr lang="sq-A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Lifelong learning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q-A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sq-A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Offering programs:</a:t>
            </a:r>
          </a:p>
          <a:p>
            <a:pPr>
              <a:defRPr/>
            </a:pPr>
            <a:r>
              <a:rPr lang="sq-A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Bachelor – </a:t>
            </a:r>
            <a:r>
              <a:rPr lang="sq-AL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27 study programs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Master of Science</a:t>
            </a:r>
            <a:r>
              <a:rPr lang="sq-A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q-A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Professional Master</a:t>
            </a:r>
            <a:r>
              <a:rPr lang="sq-A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q-AL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31 study programs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PhD </a:t>
            </a:r>
            <a:r>
              <a:rPr lang="sq-A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q-AL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 study program in Mathematics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sq-A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2383" y="306143"/>
            <a:ext cx="2301425" cy="533560"/>
          </a:xfrm>
        </p:spPr>
        <p:txBody>
          <a:bodyPr>
            <a:normAutofit/>
          </a:bodyPr>
          <a:lstStyle/>
          <a:p>
            <a:pPr algn="l"/>
            <a:r>
              <a:rPr lang="sq-A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MARDS Partners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1" y="1046628"/>
            <a:ext cx="8424936" cy="4836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P1: University of Montenegro – UoM, Montenegro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P2: University of Vienna – UNIVIE, Austria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P3: University of Maribor – UM	, Slovenia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P4: Faculty of Education and Rehabilitation Sciences (ERF) University of Zagreb (UNIZG), Croatia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P5: Matej Bel university – UMB, Slovakia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P6: University of Donja Gorica – UDG, Montenegro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P7: University of Shkodra „Luigj Gurakuqi“ – UNISHK, Albania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P8: Polytechnic University of Tirana – PUT, Albania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P9: University of Vlora – UV, Albania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P10: Metropolitan University of Tirana – UMT, Albania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P11: Ministry of Education of Montenegro – MoE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P12: Ministry of Science of Montenegro – MOSM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P13: Ministry of Education, Sports and Youth of Albania – MESY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P14: Chamber of Economy of Montenegro – CEM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P15: Association for professionals in doctoral education – PRIDE, Austria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q-AL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P16: Union of Chambers of Commerce and Industry of Albania – UCCIAL </a:t>
            </a:r>
            <a:endParaRPr kumimoji="0" lang="sq-A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7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0394" y="501649"/>
            <a:ext cx="7843211" cy="533560"/>
          </a:xfrm>
        </p:spPr>
        <p:txBody>
          <a:bodyPr>
            <a:normAutofit/>
          </a:bodyPr>
          <a:lstStyle/>
          <a:p>
            <a:pPr algn="ctr"/>
            <a:r>
              <a:rPr lang="sq-AL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KICK-OFF MEETING, Podgorica Montenegro, 21-22 Feb 2019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93" y="1292558"/>
            <a:ext cx="6972183" cy="44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3165521" cy="53356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MARDS Project aim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724" y="2060848"/>
            <a:ext cx="8424936" cy="216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main aim of the project</a:t>
            </a:r>
            <a:r>
              <a:rPr lang="sq-A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q-A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reconstruct doctoral studies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line with Salzburg Principles, </a:t>
            </a:r>
            <a:endParaRPr lang="sq-A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establish sustainable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mechanisms in this area and</a:t>
            </a:r>
            <a:endParaRPr lang="sq-A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introducing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two modern Pilot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Joint Doctoral Schools between two friendly neighbours countries, Albania and Montenegro, that will serve as an example of good practice for the WB Region. </a:t>
            </a:r>
          </a:p>
        </p:txBody>
      </p:sp>
    </p:spTree>
    <p:extLst>
      <p:ext uri="{BB962C8B-B14F-4D97-AF65-F5344CB8AC3E}">
        <p14:creationId xmlns:p14="http://schemas.microsoft.com/office/powerpoint/2010/main" val="39826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it-IT" smtClean="0"/>
              <a:t>SCFSD Conference, Vlora-Albania, 03 May 2019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3728" y="454270"/>
            <a:ext cx="4896544" cy="533560"/>
          </a:xfrm>
        </p:spPr>
        <p:txBody>
          <a:bodyPr>
            <a:normAutofit/>
          </a:bodyPr>
          <a:lstStyle/>
          <a:p>
            <a:r>
              <a:rPr lang="sq-AL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Objectives of </a:t>
            </a:r>
            <a:r>
              <a:rPr lang="en-GB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MARDS Project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724" y="1124744"/>
            <a:ext cx="828474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sq-AL" dirty="0" smtClean="0"/>
              <a:t>To </a:t>
            </a:r>
            <a:r>
              <a:rPr lang="sq-AL" b="1" dirty="0" smtClean="0">
                <a:solidFill>
                  <a:srgbClr val="FF0000"/>
                </a:solidFill>
              </a:rPr>
              <a:t>monitore and </a:t>
            </a:r>
            <a:r>
              <a:rPr lang="en-US" b="1" dirty="0" smtClean="0">
                <a:solidFill>
                  <a:srgbClr val="FF0000"/>
                </a:solidFill>
              </a:rPr>
              <a:t>analyze </a:t>
            </a:r>
            <a:r>
              <a:rPr lang="en-US" dirty="0"/>
              <a:t>of national systems and policies of doctoral education in Montenegro and Albania and </a:t>
            </a:r>
            <a:r>
              <a:rPr lang="sq-AL" dirty="0" smtClean="0"/>
              <a:t>to </a:t>
            </a:r>
            <a:r>
              <a:rPr lang="en-US" dirty="0" smtClean="0"/>
              <a:t>compare </a:t>
            </a:r>
            <a:r>
              <a:rPr lang="en-US" dirty="0"/>
              <a:t>with EU </a:t>
            </a:r>
            <a:r>
              <a:rPr lang="en-US" dirty="0" smtClean="0"/>
              <a:t>practices</a:t>
            </a:r>
            <a:endParaRPr lang="sq-AL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to develop and propose </a:t>
            </a:r>
            <a:r>
              <a:rPr lang="en-US" b="1" dirty="0">
                <a:solidFill>
                  <a:srgbClr val="FF0000"/>
                </a:solidFill>
              </a:rPr>
              <a:t>a new model </a:t>
            </a:r>
            <a:r>
              <a:rPr lang="en-US" dirty="0"/>
              <a:t>of doctoral studies in two countries, adapted to the acquired experiences over past decades and current and future countries’ </a:t>
            </a:r>
            <a:r>
              <a:rPr lang="en-US" dirty="0" smtClean="0"/>
              <a:t>needs</a:t>
            </a:r>
            <a:endParaRPr lang="sq-AL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to propose a sustainable </a:t>
            </a:r>
            <a:r>
              <a:rPr lang="en-US" b="1" dirty="0">
                <a:solidFill>
                  <a:srgbClr val="FF0000"/>
                </a:solidFill>
              </a:rPr>
              <a:t>method of financing </a:t>
            </a:r>
            <a:r>
              <a:rPr lang="en-US" dirty="0"/>
              <a:t>doctoral studies in two countries on national levels</a:t>
            </a:r>
            <a:r>
              <a:rPr lang="en-US" dirty="0" smtClean="0"/>
              <a:t>.</a:t>
            </a:r>
            <a:endParaRPr lang="sq-AL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to establish </a:t>
            </a:r>
            <a:r>
              <a:rPr lang="en-US" b="1" dirty="0">
                <a:solidFill>
                  <a:srgbClr val="FF0000"/>
                </a:solidFill>
              </a:rPr>
              <a:t>two Joint Doctoral Schools </a:t>
            </a:r>
            <a:r>
              <a:rPr lang="en-US" dirty="0"/>
              <a:t>"Natural sciences and Technology for Sustainable Development" with place in Montenegro (Podgorica) and “Economy and Tourism for Sustainable Development” with place in Albania (Shkoder) as the recommendable examples of cross-border PhD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establish a </a:t>
            </a:r>
            <a:r>
              <a:rPr lang="en-US" b="1" dirty="0">
                <a:solidFill>
                  <a:srgbClr val="FF0000"/>
                </a:solidFill>
              </a:rPr>
              <a:t>sustainable cooperation with EU partners </a:t>
            </a:r>
            <a:r>
              <a:rPr lang="en-US" dirty="0"/>
              <a:t>and established Doctoral School in order to maintain developed standards.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MARDS Template</Template>
  <TotalTime>253</TotalTime>
  <Words>1023</Words>
  <Application>Microsoft Office PowerPoint</Application>
  <PresentationFormat>On-screen Show (4:3)</PresentationFormat>
  <Paragraphs>154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Office Theme</vt:lpstr>
      <vt:lpstr>The 6 –th INTERNATIONAL MULTIDISCIPLINARY CONFERENCE SCIENTIFIC CHALLENGES FOR SUSTAINABLE DEVELOPMENT</vt:lpstr>
      <vt:lpstr>UNIVERSITY of VLORA operating since 1994</vt:lpstr>
      <vt:lpstr>PowerPoint Presentation</vt:lpstr>
      <vt:lpstr>PowerPoint Presentation</vt:lpstr>
      <vt:lpstr>ROLE AND MISSION</vt:lpstr>
      <vt:lpstr>MARDS Partners</vt:lpstr>
      <vt:lpstr>KICK-OFF MEETING, Podgorica Montenegro, 21-22 Feb 2019</vt:lpstr>
      <vt:lpstr>MARDS Project aim</vt:lpstr>
      <vt:lpstr>Key Objectives of MARDS Project</vt:lpstr>
      <vt:lpstr>WHAT HAS BEEN DONE TILL NOW (THE DELIVERABLES)</vt:lpstr>
      <vt:lpstr>WHAT HAS BEEN DONE TILL NOW (THE DELIVERABLES)</vt:lpstr>
      <vt:lpstr>A 3.1. Evaluation of models of funding doctoral studies in Montenegro and Albania</vt:lpstr>
      <vt:lpstr>Future/next steps for MARDS Project</vt:lpstr>
      <vt:lpstr>Project outcome for University of Vlora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MARDS</dc:title>
  <dc:creator>User</dc:creator>
  <cp:lastModifiedBy>User</cp:lastModifiedBy>
  <cp:revision>26</cp:revision>
  <dcterms:created xsi:type="dcterms:W3CDTF">2019-04-30T22:04:39Z</dcterms:created>
  <dcterms:modified xsi:type="dcterms:W3CDTF">2019-05-03T08:50:35Z</dcterms:modified>
</cp:coreProperties>
</file>