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6735763" cy="98663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7" autoAdjust="0"/>
    <p:restoredTop sz="78754" autoAdjust="0"/>
  </p:normalViewPr>
  <p:slideViewPr>
    <p:cSldViewPr snapToGrid="0">
      <p:cViewPr varScale="1">
        <p:scale>
          <a:sx n="119" d="100"/>
          <a:sy n="119" d="100"/>
        </p:scale>
        <p:origin x="102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/>
          <a:lstStyle>
            <a:lvl1pPr algn="r">
              <a:defRPr sz="1200"/>
            </a:lvl1pPr>
          </a:lstStyle>
          <a:p>
            <a:fld id="{0DBC90C4-EF65-47E6-8B8C-051A1412C37A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370947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14626" y="9370947"/>
            <a:ext cx="2919565" cy="495367"/>
          </a:xfrm>
          <a:prstGeom prst="rect">
            <a:avLst/>
          </a:prstGeom>
        </p:spPr>
        <p:txBody>
          <a:bodyPr vert="horz" lIns="90754" tIns="45377" rIns="90754" bIns="45377" rtlCol="0" anchor="b"/>
          <a:lstStyle>
            <a:lvl1pPr algn="r">
              <a:defRPr sz="1200"/>
            </a:lvl1pPr>
          </a:lstStyle>
          <a:p>
            <a:fld id="{BDC4B1AF-FC5D-41C9-BD1F-5E2E8C48C10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27438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91509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67681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225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96062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8393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2706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7249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5288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7585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2855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03992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63F83-4780-43EE-B77E-69281F79E14B}" type="datetimeFigureOut">
              <a:rPr lang="de-DE" smtClean="0"/>
              <a:t>11.12.2019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3F7F8-7CF3-45F2-AC39-81A9E5B815B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8008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9783" y="197784"/>
            <a:ext cx="2752217" cy="1190247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36166"/>
            <a:ext cx="12203142" cy="1421834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603565" y="1899038"/>
            <a:ext cx="9863908" cy="1413657"/>
          </a:xfrm>
        </p:spPr>
        <p:txBody>
          <a:bodyPr>
            <a:normAutofit/>
          </a:bodyPr>
          <a:lstStyle/>
          <a:p>
            <a:pPr algn="l"/>
            <a:r>
              <a:rPr lang="en-US" sz="4000" b="1" i="1" dirty="0" smtClean="0">
                <a:latin typeface="Source Sans Pro" panose="020B0503030403020204" pitchFamily="34" charset="0"/>
                <a:ea typeface="Source Sans Pro" panose="020B0503030403020204" pitchFamily="34" charset="0"/>
              </a:rPr>
              <a:t>MARDS </a:t>
            </a:r>
            <a:r>
              <a:rPr lang="en-US" sz="4000" b="1" i="1" dirty="0">
                <a:latin typeface="Source Sans Pro" panose="020B0503030403020204" pitchFamily="34" charset="0"/>
                <a:ea typeface="Source Sans Pro" panose="020B0503030403020204" pitchFamily="34" charset="0"/>
              </a:rPr>
              <a:t>Consortium Meeting </a:t>
            </a:r>
            <a:r>
              <a:rPr lang="en-US" sz="4000" b="1" i="1" dirty="0" smtClean="0">
                <a:latin typeface="Source Sans Pro" panose="020B0503030403020204" pitchFamily="34" charset="0"/>
                <a:ea typeface="Source Sans Pro" panose="020B0503030403020204" pitchFamily="34" charset="0"/>
              </a:rPr>
              <a:t/>
            </a:r>
            <a:br>
              <a:rPr lang="en-US" sz="4000" b="1" i="1" dirty="0" smtClean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US" sz="3200" dirty="0">
                <a:solidFill>
                  <a:srgbClr val="002060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1st Year Report | University of Vienna</a:t>
            </a:r>
            <a:endParaRPr lang="de-DE" sz="1400" dirty="0"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pic>
        <p:nvPicPr>
          <p:cNvPr id="2" name="Grafi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7793" y="5985134"/>
            <a:ext cx="5707259" cy="73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06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fi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436166"/>
            <a:ext cx="12203142" cy="1421834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37793" y="5985134"/>
            <a:ext cx="5707259" cy="736507"/>
          </a:xfrm>
          <a:prstGeom prst="rect">
            <a:avLst/>
          </a:prstGeom>
        </p:spPr>
      </p:pic>
      <p:sp>
        <p:nvSpPr>
          <p:cNvPr id="11" name="Rechteck 10"/>
          <p:cNvSpPr/>
          <p:nvPr/>
        </p:nvSpPr>
        <p:spPr>
          <a:xfrm>
            <a:off x="609599" y="1388031"/>
            <a:ext cx="1119738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Main activities of the University of Vienna (</a:t>
            </a:r>
            <a:r>
              <a:rPr lang="en-US" sz="2400" dirty="0" err="1"/>
              <a:t>UniVIE</a:t>
            </a:r>
            <a:r>
              <a:rPr lang="en-US" sz="2400" dirty="0"/>
              <a:t>) during the first project year included </a:t>
            </a:r>
            <a:r>
              <a:rPr lang="en-US" sz="2400" b="1" dirty="0">
                <a:solidFill>
                  <a:srgbClr val="FF0000"/>
                </a:solidFill>
              </a:rPr>
              <a:t>(1) fact finding of the status quo situation </a:t>
            </a:r>
            <a:r>
              <a:rPr lang="en-US" sz="2400" dirty="0"/>
              <a:t>project partners face in Montenegro and Albania; </a:t>
            </a:r>
            <a:r>
              <a:rPr lang="en-US" sz="2400" b="1" dirty="0">
                <a:solidFill>
                  <a:srgbClr val="FF0000"/>
                </a:solidFill>
              </a:rPr>
              <a:t>(2) give best </a:t>
            </a:r>
            <a:r>
              <a:rPr lang="en-US" sz="2400" b="1" dirty="0" err="1">
                <a:solidFill>
                  <a:srgbClr val="FF0000"/>
                </a:solidFill>
              </a:rPr>
              <a:t>practise</a:t>
            </a:r>
            <a:r>
              <a:rPr lang="en-US" sz="2400" b="1" dirty="0">
                <a:solidFill>
                  <a:srgbClr val="FF0000"/>
                </a:solidFill>
              </a:rPr>
              <a:t> examples </a:t>
            </a:r>
            <a:r>
              <a:rPr lang="en-US" sz="2400" dirty="0"/>
              <a:t>for doctoral education in Europe on a strategic and operative level; </a:t>
            </a:r>
            <a:r>
              <a:rPr lang="en-US" sz="2400" b="1" dirty="0">
                <a:solidFill>
                  <a:srgbClr val="FF0000"/>
                </a:solidFill>
              </a:rPr>
              <a:t>(3) organize and hold trainings and workshops </a:t>
            </a:r>
            <a:r>
              <a:rPr lang="en-US" sz="2400" dirty="0"/>
              <a:t>together with the universities in </a:t>
            </a:r>
            <a:r>
              <a:rPr lang="en-US" sz="2400" dirty="0" err="1"/>
              <a:t>Banská</a:t>
            </a:r>
            <a:r>
              <a:rPr lang="en-US" sz="2400" dirty="0"/>
              <a:t> </a:t>
            </a:r>
            <a:r>
              <a:rPr lang="en-US" sz="2400" dirty="0" err="1"/>
              <a:t>Bystrica</a:t>
            </a:r>
            <a:r>
              <a:rPr lang="en-US" sz="2400" dirty="0"/>
              <a:t>, Maribor and Zagreb; </a:t>
            </a:r>
            <a:r>
              <a:rPr lang="en-US" sz="2400" b="1" dirty="0">
                <a:solidFill>
                  <a:srgbClr val="FF0000"/>
                </a:solidFill>
              </a:rPr>
              <a:t>(4) and set up questionnaires</a:t>
            </a:r>
            <a:r>
              <a:rPr lang="en-US" sz="2400" dirty="0"/>
              <a:t>, the </a:t>
            </a:r>
            <a:r>
              <a:rPr lang="en-US" sz="2400" b="1" dirty="0">
                <a:solidFill>
                  <a:srgbClr val="FF0000"/>
                </a:solidFill>
              </a:rPr>
              <a:t>project quality plan </a:t>
            </a:r>
            <a:r>
              <a:rPr lang="en-US" sz="2400" dirty="0"/>
              <a:t>(together with our partners from the University of Maribor; SLO) and recommendations for Montenegrin and Albanian project partners. Project members of </a:t>
            </a:r>
            <a:r>
              <a:rPr lang="en-US" sz="2400" dirty="0" err="1"/>
              <a:t>UniVIE</a:t>
            </a:r>
            <a:r>
              <a:rPr lang="en-US" sz="2400" dirty="0"/>
              <a:t> attended </a:t>
            </a:r>
            <a:r>
              <a:rPr lang="en-US" sz="2400" b="1" u="sng" dirty="0">
                <a:solidFill>
                  <a:srgbClr val="FF0000"/>
                </a:solidFill>
              </a:rPr>
              <a:t>six MARDS events in total </a:t>
            </a:r>
            <a:r>
              <a:rPr lang="en-US" sz="2400" dirty="0"/>
              <a:t>(Tab.1.) and will host the first year MARDS consortium meeting at </a:t>
            </a:r>
            <a:r>
              <a:rPr lang="en-US" sz="2400" dirty="0" err="1"/>
              <a:t>UniVIE</a:t>
            </a:r>
            <a:r>
              <a:rPr lang="en-US" sz="2400" dirty="0"/>
              <a:t> in December 2019.</a:t>
            </a:r>
            <a:endParaRPr lang="de-DE" sz="2400" dirty="0"/>
          </a:p>
        </p:txBody>
      </p:sp>
      <p:pic>
        <p:nvPicPr>
          <p:cNvPr id="12" name="Grafik 1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855" y="430395"/>
            <a:ext cx="1664861" cy="812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32623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015685"/>
              </p:ext>
            </p:extLst>
          </p:nvPr>
        </p:nvGraphicFramePr>
        <p:xfrm>
          <a:off x="364281" y="159722"/>
          <a:ext cx="11338435" cy="57248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88780">
                  <a:extLst>
                    <a:ext uri="{9D8B030D-6E8A-4147-A177-3AD203B41FA5}">
                      <a16:colId xmlns:a16="http://schemas.microsoft.com/office/drawing/2014/main" val="2328975703"/>
                    </a:ext>
                  </a:extLst>
                </a:gridCol>
                <a:gridCol w="10249655">
                  <a:extLst>
                    <a:ext uri="{9D8B030D-6E8A-4147-A177-3AD203B41FA5}">
                      <a16:colId xmlns:a16="http://schemas.microsoft.com/office/drawing/2014/main" val="1197632599"/>
                    </a:ext>
                  </a:extLst>
                </a:gridCol>
              </a:tblGrid>
              <a:tr h="2322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de-DE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1st Year Activities of </a:t>
                      </a:r>
                      <a:r>
                        <a:rPr lang="en-GB" sz="1600" dirty="0" err="1">
                          <a:effectLst/>
                        </a:rPr>
                        <a:t>UniVIE</a:t>
                      </a:r>
                      <a:r>
                        <a:rPr lang="en-GB" sz="1600" dirty="0">
                          <a:effectLst/>
                        </a:rPr>
                        <a:t> project partners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val="1336559084"/>
                  </a:ext>
                </a:extLst>
              </a:tr>
              <a:tr h="725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Feb </a:t>
                      </a:r>
                      <a:r>
                        <a:rPr lang="en-GB" sz="1600" dirty="0">
                          <a:effectLst/>
                        </a:rPr>
                        <a:t>2019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University </a:t>
                      </a:r>
                      <a:r>
                        <a:rPr lang="en-GB" sz="1600" dirty="0">
                          <a:effectLst/>
                        </a:rPr>
                        <a:t>of Montenegro | Podgorica; MNE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MARDS KICK – OFF MEETING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val="3116393149"/>
                  </a:ext>
                </a:extLst>
              </a:tr>
              <a:tr h="1465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Jun </a:t>
                      </a:r>
                      <a:r>
                        <a:rPr lang="en-GB" sz="1600" dirty="0">
                          <a:effectLst/>
                        </a:rPr>
                        <a:t>2019</a:t>
                      </a:r>
                      <a:endParaRPr lang="de-DE" sz="1600" dirty="0">
                        <a:effectLst/>
                      </a:endParaRPr>
                    </a:p>
                    <a:p>
                      <a:pPr marL="1371600" indent="-1371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University </a:t>
                      </a:r>
                      <a:r>
                        <a:rPr lang="en-GB" sz="1600" dirty="0">
                          <a:effectLst/>
                        </a:rPr>
                        <a:t>of Montenegro | Kotor; MNE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Conference/Workshop on “Monitoring and Analysis of national </a:t>
                      </a:r>
                      <a:r>
                        <a:rPr lang="en-GB" sz="1600" dirty="0" smtClean="0">
                          <a:effectLst/>
                        </a:rPr>
                        <a:t>systems/policies </a:t>
                      </a:r>
                      <a:r>
                        <a:rPr lang="en-GB" sz="1600" dirty="0">
                          <a:effectLst/>
                        </a:rPr>
                        <a:t>of doctoral education in </a:t>
                      </a:r>
                      <a:r>
                        <a:rPr lang="en-GB" sz="1600" dirty="0" smtClean="0">
                          <a:effectLst/>
                        </a:rPr>
                        <a:t>MONT </a:t>
                      </a:r>
                      <a:r>
                        <a:rPr lang="en-GB" sz="1600" dirty="0">
                          <a:effectLst/>
                        </a:rPr>
                        <a:t>and </a:t>
                      </a:r>
                      <a:r>
                        <a:rPr lang="en-GB" sz="1600" dirty="0" smtClean="0">
                          <a:effectLst/>
                        </a:rPr>
                        <a:t>ALB” 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University </a:t>
                      </a:r>
                      <a:r>
                        <a:rPr lang="en-GB" sz="1600" dirty="0">
                          <a:effectLst/>
                        </a:rPr>
                        <a:t>of Vienna | Vienna; AT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Training on “Professional Management of Doctoral Studies”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val="3312533130"/>
                  </a:ext>
                </a:extLst>
              </a:tr>
              <a:tr h="725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Sept </a:t>
                      </a:r>
                      <a:r>
                        <a:rPr lang="en-GB" sz="1600" dirty="0">
                          <a:effectLst/>
                        </a:rPr>
                        <a:t>2019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University </a:t>
                      </a:r>
                      <a:r>
                        <a:rPr lang="en-GB" sz="1600" dirty="0">
                          <a:effectLst/>
                        </a:rPr>
                        <a:t>of Zagreb | Centre for Advanced Academic Studies in Dubrovnik; </a:t>
                      </a:r>
                      <a:r>
                        <a:rPr lang="en-GB" sz="1600" dirty="0" smtClean="0">
                          <a:effectLst/>
                        </a:rPr>
                        <a:t>HR</a:t>
                      </a:r>
                      <a:r>
                        <a:rPr lang="de-DE" sz="1600" baseline="0" dirty="0" smtClean="0">
                          <a:effectLst/>
                        </a:rPr>
                        <a:t>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Workshop </a:t>
                      </a:r>
                      <a:r>
                        <a:rPr lang="en-GB" sz="1600" dirty="0">
                          <a:effectLst/>
                        </a:rPr>
                        <a:t>on “Professionalization of Ph.D. supervision” 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val="658705354"/>
                  </a:ext>
                </a:extLst>
              </a:tr>
              <a:tr h="725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Oct </a:t>
                      </a:r>
                      <a:r>
                        <a:rPr lang="en-GB" sz="1600" dirty="0">
                          <a:effectLst/>
                        </a:rPr>
                        <a:t>2019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err="1" smtClean="0">
                          <a:effectLst/>
                        </a:rPr>
                        <a:t>Matej</a:t>
                      </a:r>
                      <a:r>
                        <a:rPr lang="en-GB" sz="1600" dirty="0" smtClean="0">
                          <a:effectLst/>
                        </a:rPr>
                        <a:t> </a:t>
                      </a:r>
                      <a:r>
                        <a:rPr lang="en-GB" sz="1600" dirty="0">
                          <a:effectLst/>
                        </a:rPr>
                        <a:t>Bel University | Banska </a:t>
                      </a:r>
                      <a:r>
                        <a:rPr lang="en-GB" sz="1600" dirty="0" err="1">
                          <a:effectLst/>
                        </a:rPr>
                        <a:t>Bystica</a:t>
                      </a:r>
                      <a:r>
                        <a:rPr lang="en-GB" sz="1600" dirty="0">
                          <a:effectLst/>
                        </a:rPr>
                        <a:t>; SK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Training on "How to establish a joint doctoral programme" 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val="1424363628"/>
                  </a:ext>
                </a:extLst>
              </a:tr>
              <a:tr h="72567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Nov </a:t>
                      </a:r>
                      <a:r>
                        <a:rPr lang="en-GB" sz="1600" dirty="0">
                          <a:effectLst/>
                        </a:rPr>
                        <a:t>2019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University </a:t>
                      </a:r>
                      <a:r>
                        <a:rPr lang="en-GB" sz="1600" dirty="0">
                          <a:effectLst/>
                        </a:rPr>
                        <a:t>of Maribor | Maribor; SLO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Training on "Quality Assurance of Doctoral Studies"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val="1671472609"/>
                  </a:ext>
                </a:extLst>
              </a:tr>
              <a:tr h="6135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r>
                        <a:rPr lang="en-GB" sz="1600" dirty="0" smtClean="0">
                          <a:effectLst/>
                        </a:rPr>
                        <a:t>Dec </a:t>
                      </a:r>
                      <a:r>
                        <a:rPr lang="en-GB" sz="1600" dirty="0">
                          <a:effectLst/>
                        </a:rPr>
                        <a:t>2019</a:t>
                      </a:r>
                      <a:endParaRPr lang="de-DE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3376" marR="5337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University </a:t>
                      </a:r>
                      <a:r>
                        <a:rPr lang="en-GB" sz="1600" dirty="0">
                          <a:effectLst/>
                        </a:rPr>
                        <a:t>of Vienna | Vienna; AT</a:t>
                      </a:r>
                      <a:endParaRPr lang="de-DE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MARDS Consortium </a:t>
                      </a:r>
                      <a:r>
                        <a:rPr lang="en-GB" sz="1600" dirty="0" smtClean="0">
                          <a:effectLst/>
                        </a:rPr>
                        <a:t>Meeting</a:t>
                      </a:r>
                      <a:endParaRPr lang="de-DE" sz="1600" dirty="0">
                        <a:effectLst/>
                      </a:endParaRPr>
                    </a:p>
                  </a:txBody>
                  <a:tcPr marL="53376" marR="53376" marT="0" marB="0"/>
                </a:tc>
                <a:extLst>
                  <a:ext uri="{0D108BD9-81ED-4DB2-BD59-A6C34878D82A}">
                    <a16:rowId xmlns:a16="http://schemas.microsoft.com/office/drawing/2014/main" val="4106519567"/>
                  </a:ext>
                </a:extLst>
              </a:tr>
            </a:tbl>
          </a:graphicData>
        </a:graphic>
      </p:graphicFrame>
      <p:pic>
        <p:nvPicPr>
          <p:cNvPr id="4" name="Grafi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7855" y="430395"/>
            <a:ext cx="1664861" cy="812868"/>
          </a:xfrm>
          <a:prstGeom prst="rect">
            <a:avLst/>
          </a:prstGeom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36166"/>
            <a:ext cx="12203142" cy="1421834"/>
          </a:xfrm>
          <a:prstGeom prst="rect">
            <a:avLst/>
          </a:prstGeom>
        </p:spPr>
      </p:pic>
      <p:pic>
        <p:nvPicPr>
          <p:cNvPr id="2" name="Grafik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37793" y="5985134"/>
            <a:ext cx="5707259" cy="73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0206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253</Words>
  <Application>Microsoft Office PowerPoint</Application>
  <PresentationFormat>Breitbild</PresentationFormat>
  <Paragraphs>31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Source Sans Pro</vt:lpstr>
      <vt:lpstr>Times New Roman</vt:lpstr>
      <vt:lpstr>Office</vt:lpstr>
      <vt:lpstr>MARDS Consortium Meeting  1st Year Report | University of Vienna</vt:lpstr>
      <vt:lpstr>PowerPoint-Präsentation</vt:lpstr>
      <vt:lpstr>PowerPoint-Präsentation</vt:lpstr>
    </vt:vector>
  </TitlesOfParts>
  <Company>Universitaet Wien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Collaborative  Doctoral  Programmes</dc:title>
  <dc:creator>Christian Kolowrat</dc:creator>
  <cp:lastModifiedBy>Christian Kolowrat</cp:lastModifiedBy>
  <cp:revision>92</cp:revision>
  <cp:lastPrinted>2019-10-17T09:58:55Z</cp:lastPrinted>
  <dcterms:created xsi:type="dcterms:W3CDTF">2019-09-27T09:42:40Z</dcterms:created>
  <dcterms:modified xsi:type="dcterms:W3CDTF">2019-12-11T07:40:17Z</dcterms:modified>
</cp:coreProperties>
</file>