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403" r:id="rId2"/>
    <p:sldId id="384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8" r:id="rId16"/>
    <p:sldId id="419" r:id="rId17"/>
    <p:sldId id="420" r:id="rId18"/>
    <p:sldId id="421" r:id="rId19"/>
    <p:sldId id="422" r:id="rId20"/>
    <p:sldId id="423" r:id="rId21"/>
    <p:sldId id="425" r:id="rId22"/>
    <p:sldId id="427" r:id="rId23"/>
    <p:sldId id="426" r:id="rId24"/>
    <p:sldId id="417" r:id="rId25"/>
    <p:sldId id="430" r:id="rId26"/>
    <p:sldId id="429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4" r:id="rId37"/>
    <p:sldId id="428" r:id="rId38"/>
    <p:sldId id="446" r:id="rId39"/>
    <p:sldId id="450" r:id="rId40"/>
    <p:sldId id="447" r:id="rId41"/>
    <p:sldId id="448" r:id="rId42"/>
    <p:sldId id="449" r:id="rId43"/>
    <p:sldId id="451" r:id="rId44"/>
    <p:sldId id="452" r:id="rId45"/>
    <p:sldId id="454" r:id="rId46"/>
    <p:sldId id="455" r:id="rId47"/>
    <p:sldId id="457" r:id="rId48"/>
    <p:sldId id="445" r:id="rId49"/>
    <p:sldId id="458" r:id="rId5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919"/>
    <a:srgbClr val="9E0000"/>
    <a:srgbClr val="E0E2D0"/>
    <a:srgbClr val="F7E5E5"/>
    <a:srgbClr val="F4DCDC"/>
    <a:srgbClr val="FFF6D9"/>
    <a:srgbClr val="FFF2C9"/>
    <a:srgbClr val="FFDC6D"/>
    <a:srgbClr val="E2E4D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1"/>
    <p:restoredTop sz="85752" autoAdjust="0"/>
  </p:normalViewPr>
  <p:slideViewPr>
    <p:cSldViewPr>
      <p:cViewPr varScale="1">
        <p:scale>
          <a:sx n="75" d="100"/>
          <a:sy n="75" d="100"/>
        </p:scale>
        <p:origin x="66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35FC8-1563-4FDC-B356-564B2CE627B9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76AFD-2A90-4683-8C29-9F47B3E81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1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357-2BE3-437D-BC6C-F7E7050CBE9B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86AF-85B1-4DC2-A436-BD7B4E37F4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357-2BE3-437D-BC6C-F7E7050CBE9B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86AF-85B1-4DC2-A436-BD7B4E37F4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357-2BE3-437D-BC6C-F7E7050CBE9B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86AF-85B1-4DC2-A436-BD7B4E37F4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357-2BE3-437D-BC6C-F7E7050CBE9B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86AF-85B1-4DC2-A436-BD7B4E37F4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357-2BE3-437D-BC6C-F7E7050CBE9B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86AF-85B1-4DC2-A436-BD7B4E37F4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357-2BE3-437D-BC6C-F7E7050CBE9B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86AF-85B1-4DC2-A436-BD7B4E37F4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357-2BE3-437D-BC6C-F7E7050CBE9B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86AF-85B1-4DC2-A436-BD7B4E37F4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357-2BE3-437D-BC6C-F7E7050CBE9B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86AF-85B1-4DC2-A436-BD7B4E37F4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357-2BE3-437D-BC6C-F7E7050CBE9B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86AF-85B1-4DC2-A436-BD7B4E37F4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357-2BE3-437D-BC6C-F7E7050CBE9B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86AF-85B1-4DC2-A436-BD7B4E37F4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357-2BE3-437D-BC6C-F7E7050CBE9B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86AF-85B1-4DC2-A436-BD7B4E37F4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D357-2BE3-437D-BC6C-F7E7050CBE9B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86AF-85B1-4DC2-A436-BD7B4E37F4A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3908" y="998024"/>
            <a:ext cx="521617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hr-HR" sz="2400" dirty="0">
              <a:solidFill>
                <a:srgbClr val="4F1919"/>
              </a:solidFill>
            </a:endParaRPr>
          </a:p>
          <a:p>
            <a:pPr algn="ctr"/>
            <a:r>
              <a:rPr lang="en-GB" sz="4000" dirty="0">
                <a:solidFill>
                  <a:srgbClr val="9E0000"/>
                </a:solidFill>
              </a:rPr>
              <a:t>Academic Writing</a:t>
            </a:r>
          </a:p>
          <a:p>
            <a:pPr algn="ctr"/>
            <a:r>
              <a:rPr lang="en-GB" sz="4000" dirty="0">
                <a:solidFill>
                  <a:srgbClr val="9E0000"/>
                </a:solidFill>
              </a:rPr>
              <a:t>and</a:t>
            </a:r>
          </a:p>
          <a:p>
            <a:pPr algn="ctr"/>
            <a:r>
              <a:rPr lang="en-GB" sz="4000" dirty="0">
                <a:solidFill>
                  <a:srgbClr val="9E0000"/>
                </a:solidFill>
              </a:rPr>
              <a:t>Public Communication</a:t>
            </a:r>
          </a:p>
          <a:p>
            <a:pPr algn="ctr"/>
            <a:endParaRPr lang="en-GB" dirty="0">
              <a:solidFill>
                <a:srgbClr val="4F1919"/>
              </a:solidFill>
            </a:endParaRPr>
          </a:p>
          <a:p>
            <a:pPr algn="ctr"/>
            <a:endParaRPr lang="en-GB" dirty="0">
              <a:solidFill>
                <a:srgbClr val="4F1919"/>
              </a:solidFill>
            </a:endParaRPr>
          </a:p>
          <a:p>
            <a:r>
              <a:rPr lang="hr-HR" sz="2800" i="1" dirty="0">
                <a:solidFill>
                  <a:srgbClr val="4F1919"/>
                </a:solidFill>
              </a:rPr>
              <a:t>	</a:t>
            </a:r>
            <a:endParaRPr lang="en-GB" sz="2800" i="1" dirty="0">
              <a:solidFill>
                <a:srgbClr val="4F1919"/>
              </a:solidFill>
            </a:endParaRPr>
          </a:p>
          <a:p>
            <a:endParaRPr lang="en-GB" sz="2800" i="1" dirty="0">
              <a:solidFill>
                <a:srgbClr val="4F1919"/>
              </a:solidFill>
            </a:endParaRPr>
          </a:p>
          <a:p>
            <a:endParaRPr lang="en-GB" sz="2000" dirty="0">
              <a:solidFill>
                <a:srgbClr val="4F1919"/>
              </a:solidFill>
            </a:endParaRPr>
          </a:p>
          <a:p>
            <a:pPr algn="ctr"/>
            <a:endParaRPr lang="en-GB" sz="2000" dirty="0">
              <a:solidFill>
                <a:srgbClr val="4F1919"/>
              </a:solidFill>
            </a:endParaRPr>
          </a:p>
          <a:p>
            <a:pPr algn="ctr"/>
            <a:endParaRPr lang="en-GB" sz="2000" dirty="0">
              <a:solidFill>
                <a:srgbClr val="4F1919"/>
              </a:solidFill>
            </a:endParaRPr>
          </a:p>
          <a:p>
            <a:pPr algn="ctr"/>
            <a:endParaRPr lang="hr-HR" sz="2400" b="1" dirty="0">
              <a:solidFill>
                <a:srgbClr val="4F1919"/>
              </a:solidFill>
            </a:endParaRPr>
          </a:p>
          <a:p>
            <a:pPr algn="ctr"/>
            <a:r>
              <a:rPr lang="en-US" sz="2000" b="0" i="0" dirty="0">
                <a:solidFill>
                  <a:srgbClr val="4F1919"/>
                </a:solidFill>
                <a:effectLst/>
              </a:rPr>
              <a:t>Training for PhDs</a:t>
            </a:r>
            <a:endParaRPr lang="en-GB" sz="2000" dirty="0">
              <a:solidFill>
                <a:srgbClr val="4F1919"/>
              </a:solidFill>
            </a:endParaRPr>
          </a:p>
          <a:p>
            <a:pPr algn="ctr"/>
            <a:r>
              <a:rPr lang="en-GB" sz="2000" dirty="0">
                <a:solidFill>
                  <a:srgbClr val="4F1919"/>
                </a:solidFill>
              </a:rPr>
              <a:t>Podgorica, Nov. 03,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842849-0A3D-ACCD-9795-1901F14C1C0B}"/>
              </a:ext>
            </a:extLst>
          </p:cNvPr>
          <p:cNvSpPr txBox="1"/>
          <p:nvPr/>
        </p:nvSpPr>
        <p:spPr>
          <a:xfrm>
            <a:off x="2546771" y="3761933"/>
            <a:ext cx="405045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4F1919"/>
                </a:solidFill>
              </a:rPr>
              <a:t>Melita Kovacevic</a:t>
            </a:r>
          </a:p>
          <a:p>
            <a:r>
              <a:rPr lang="hr-HR" sz="2000" dirty="0">
                <a:solidFill>
                  <a:srgbClr val="4F1919"/>
                </a:solidFill>
              </a:rPr>
              <a:t>	</a:t>
            </a:r>
            <a:r>
              <a:rPr lang="en-GB" sz="2000" dirty="0">
                <a:solidFill>
                  <a:srgbClr val="4F1919"/>
                </a:solidFill>
              </a:rPr>
              <a:t>University of Zagreb</a:t>
            </a:r>
            <a:endParaRPr lang="hr-HR" sz="2000" dirty="0">
              <a:solidFill>
                <a:srgbClr val="4F1919"/>
              </a:solidFill>
            </a:endParaRPr>
          </a:p>
          <a:p>
            <a:r>
              <a:rPr lang="hr-HR" sz="2000" dirty="0">
                <a:solidFill>
                  <a:srgbClr val="4F1919"/>
                </a:solidFill>
              </a:rPr>
              <a:t>	</a:t>
            </a:r>
            <a:endParaRPr lang="hr-HR" sz="1800" dirty="0">
              <a:solidFill>
                <a:srgbClr val="4F1919"/>
              </a:solidFill>
            </a:endParaRPr>
          </a:p>
        </p:txBody>
      </p:sp>
      <p:pic>
        <p:nvPicPr>
          <p:cNvPr id="9" name="Picture 8" descr="unizgLogo bijeli.wmf">
            <a:extLst>
              <a:ext uri="{FF2B5EF4-FFF2-40B4-BE49-F238E27FC236}">
                <a16:creationId xmlns:a16="http://schemas.microsoft.com/office/drawing/2014/main" id="{F159C007-20BB-9C84-8877-59CEA5EFB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42" y="4142957"/>
            <a:ext cx="1142004" cy="1142004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C2B9CA4-E751-5EA6-4FF8-D0E940FC2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6" y="564354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54FA9E-5ABE-F90F-7D0B-25ABBF7BBCF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0" y="134340"/>
            <a:ext cx="2149500" cy="863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3DEBBD-8BCB-F35B-5005-ED5B73EA153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0287"/>
            <a:ext cx="2496592" cy="847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18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655988" y="889843"/>
            <a:ext cx="7832024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Planned and focused</a:t>
            </a:r>
            <a:r>
              <a:rPr lang="en-US" sz="2400" b="1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 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answers the question and demonstrates an understanding of the subject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Structured</a:t>
            </a:r>
            <a:r>
              <a:rPr lang="en-US" sz="2400" b="1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is coherent, written in a logical order, and brings together related points and material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Evidenced: 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demonstrates knowledge of the subject area, supports opinions and arguments with evidence, and is referenced accurately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Formal in tone and style: 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uses appropriate language and tenses, and is clear, concise and balanced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3721638" y="548680"/>
            <a:ext cx="511256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characteristics of academic writing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1CDB6A-234B-D143-9CEE-D58A4144B7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0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655988" y="1289977"/>
            <a:ext cx="7832024" cy="47089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the purpose</a:t>
            </a:r>
          </a:p>
          <a:p>
            <a:pPr marL="342900" lvl="0" indent="-342900">
              <a:buFont typeface="+mj-lt"/>
              <a:buAutoNum type="arabicPeriod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the work</a:t>
            </a:r>
          </a:p>
          <a:p>
            <a:pPr marL="342900" lvl="0" indent="-342900">
              <a:buFont typeface="+mj-lt"/>
              <a:buAutoNum type="arabicPeriod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 that language is concise and clear</a:t>
            </a:r>
          </a:p>
          <a:p>
            <a:pPr marL="342900" lvl="0" indent="-342900">
              <a:buFont typeface="+mj-lt"/>
              <a:buAutoNum type="arabicPeriod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Convey your opinion</a:t>
            </a:r>
          </a:p>
          <a:p>
            <a:pPr marL="342900" lvl="0" indent="-342900">
              <a:buFont typeface="+mj-lt"/>
              <a:buAutoNum type="arabicPeriod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correct syntax</a:t>
            </a:r>
          </a:p>
          <a:p>
            <a:pPr marL="342900" lvl="0" indent="-342900">
              <a:buFont typeface="+mj-lt"/>
              <a:buAutoNum type="arabicPeriod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and establish your argument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5436096" y="616904"/>
            <a:ext cx="322662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is the process? </a:t>
            </a:r>
          </a:p>
          <a:p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to help a student?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B5C55-2FAA-4C1B-E4D7-D77EC11A0F87}"/>
              </a:ext>
            </a:extLst>
          </p:cNvPr>
          <p:cNvSpPr txBox="1"/>
          <p:nvPr/>
        </p:nvSpPr>
        <p:spPr>
          <a:xfrm>
            <a:off x="71500" y="597432"/>
            <a:ext cx="18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 steps</a:t>
            </a:r>
            <a:endParaRPr lang="en-US" sz="2800" dirty="0">
              <a:solidFill>
                <a:srgbClr val="9E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98B81C-D094-3D12-4031-63D9E92523D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47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366597" y="447055"/>
            <a:ext cx="5140148" cy="46782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Define the purpose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/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/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Define the audience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/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lvl="2"/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/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/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Make an outline (use notes)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/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/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the structure, pages </a:t>
            </a: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2284387" y="5949280"/>
            <a:ext cx="644471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Breaking down the different steps in this process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B5C55-2FAA-4C1B-E4D7-D77EC11A0F87}"/>
              </a:ext>
            </a:extLst>
          </p:cNvPr>
          <p:cNvSpPr txBox="1"/>
          <p:nvPr/>
        </p:nvSpPr>
        <p:spPr>
          <a:xfrm>
            <a:off x="2538857" y="2358578"/>
            <a:ext cx="6444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Who will read it? How formal needs to be?</a:t>
            </a:r>
            <a:endParaRPr lang="en-US" sz="2800" dirty="0">
              <a:solidFill>
                <a:srgbClr val="9E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8E350FF-5A51-DC95-7560-B885D7C5AEBE}"/>
              </a:ext>
            </a:extLst>
          </p:cNvPr>
          <p:cNvSpPr/>
          <p:nvPr/>
        </p:nvSpPr>
        <p:spPr>
          <a:xfrm rot="20711438">
            <a:off x="3952752" y="4938202"/>
            <a:ext cx="2232248" cy="515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13C0A-1FB5-B705-EEF6-59CD597BB9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9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366597" y="447055"/>
            <a:ext cx="5140148" cy="2646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different purposes need to follow different structure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 about overall structure (e.g. introduction, main body, conclusion)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3081235" y="216222"/>
            <a:ext cx="552797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does it mean “Structure the work”?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B5C55-2FAA-4C1B-E4D7-D77EC11A0F87}"/>
              </a:ext>
            </a:extLst>
          </p:cNvPr>
          <p:cNvSpPr txBox="1"/>
          <p:nvPr/>
        </p:nvSpPr>
        <p:spPr>
          <a:xfrm>
            <a:off x="366597" y="4712052"/>
            <a:ext cx="21171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Introduction</a:t>
            </a:r>
          </a:p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 body</a:t>
            </a:r>
          </a:p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Conclusion</a:t>
            </a:r>
            <a:endParaRPr lang="en-US" sz="2800" dirty="0">
              <a:solidFill>
                <a:srgbClr val="9E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8E350FF-5A51-DC95-7560-B885D7C5AEBE}"/>
              </a:ext>
            </a:extLst>
          </p:cNvPr>
          <p:cNvSpPr/>
          <p:nvPr/>
        </p:nvSpPr>
        <p:spPr>
          <a:xfrm>
            <a:off x="3047699" y="3285809"/>
            <a:ext cx="3060340" cy="515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7E5119-5355-F58D-49A7-2BCD5E8BA87E}"/>
              </a:ext>
            </a:extLst>
          </p:cNvPr>
          <p:cNvSpPr txBox="1"/>
          <p:nvPr/>
        </p:nvSpPr>
        <p:spPr>
          <a:xfrm>
            <a:off x="2771800" y="4065722"/>
            <a:ext cx="65162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4F191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background</a:t>
            </a:r>
          </a:p>
          <a:p>
            <a:r>
              <a:rPr lang="en-GB" sz="2800" dirty="0">
                <a:solidFill>
                  <a:srgbClr val="4F191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each point presented, explored, developed</a:t>
            </a:r>
          </a:p>
          <a:p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brings together main points</a:t>
            </a:r>
          </a:p>
          <a:p>
            <a:r>
              <a:rPr lang="en-GB" sz="2800" dirty="0">
                <a:solidFill>
                  <a:srgbClr val="4F191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stresses the main message or argument</a:t>
            </a:r>
          </a:p>
          <a:p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 pros and cons, weaknesses</a:t>
            </a:r>
          </a:p>
          <a:p>
            <a:r>
              <a:rPr lang="en-GB" sz="2800" dirty="0">
                <a:solidFill>
                  <a:srgbClr val="4F191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recommend further investigation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D1791-C5FD-CE6E-617A-9B69E030C5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611560" y="843677"/>
            <a:ext cx="7560840" cy="51706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 points need to be arranged in a logical order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so called mind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select appropriate evidence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make sure you are searching for high quality information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grouping the points, write in paragraphs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of </a:t>
            </a:r>
            <a:r>
              <a:rPr lang="en-GB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soft wares </a:t>
            </a: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 allow to create the text</a:t>
            </a:r>
          </a:p>
          <a:p>
            <a:r>
              <a:rPr lang="en-GB" sz="2400" dirty="0">
                <a:solidFill>
                  <a:srgbClr val="4F191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(e.g. </a:t>
            </a:r>
            <a:r>
              <a:rPr lang="en-GB" sz="2400" dirty="0" err="1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MindView</a:t>
            </a: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5776115" y="476672"/>
            <a:ext cx="278690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on structuring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0E04E2-01E1-12A0-B85E-AA2F293806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7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467544" y="1385979"/>
            <a:ext cx="712360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r>
              <a:rPr lang="en-GB" sz="36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Revise, edit and proofread your work</a:t>
            </a:r>
          </a:p>
          <a:p>
            <a:pPr lvl="0"/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5457056" y="1051559"/>
            <a:ext cx="288032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Final, important step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90F34C9-0191-5F46-05FF-CA151173A5A9}"/>
              </a:ext>
            </a:extLst>
          </p:cNvPr>
          <p:cNvSpPr/>
          <p:nvPr/>
        </p:nvSpPr>
        <p:spPr>
          <a:xfrm rot="20711438">
            <a:off x="3247031" y="3232733"/>
            <a:ext cx="2232248" cy="515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02845A-72FC-1910-D7F6-6A9281158C34}"/>
              </a:ext>
            </a:extLst>
          </p:cNvPr>
          <p:cNvSpPr txBox="1"/>
          <p:nvPr/>
        </p:nvSpPr>
        <p:spPr>
          <a:xfrm>
            <a:off x="999108" y="4048617"/>
            <a:ext cx="799288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r>
              <a:rPr lang="en-GB" sz="32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possible to make the best in the first draft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F07284-EBD9-3A00-BC72-6E389FDEBC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9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Academic writing must be supported </a:t>
            </a:r>
          </a:p>
          <a:p>
            <a:r>
              <a:rPr lang="en-US" sz="32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evidence such as data, facts, quotations, arguments, statistics, research, and theories.</a:t>
            </a:r>
          </a:p>
          <a:p>
            <a:pPr lvl="0"/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5652120" y="1340768"/>
            <a:ext cx="3147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Incorporating evidence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C80C63-D4FD-BF14-6664-FD6256DB4E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20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2195736" y="1524632"/>
            <a:ext cx="4104456" cy="38087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ts val="2295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6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paraphrasing</a:t>
            </a:r>
          </a:p>
          <a:p>
            <a:pPr marL="800100" lvl="1" indent="-342900">
              <a:lnSpc>
                <a:spcPts val="2295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36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ts val="2295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6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summarising</a:t>
            </a:r>
          </a:p>
          <a:p>
            <a:pPr marL="800100" lvl="1" indent="-342900">
              <a:lnSpc>
                <a:spcPts val="2295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36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ts val="2295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6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synthesising</a:t>
            </a:r>
          </a:p>
          <a:p>
            <a:pPr marL="800100" lvl="1" indent="-342900">
              <a:lnSpc>
                <a:spcPts val="2295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36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ts val="2295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6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quoting</a:t>
            </a:r>
          </a:p>
          <a:p>
            <a:pPr lvl="0"/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5364088" y="1196752"/>
            <a:ext cx="259228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Available methods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A52591-A4B4-6830-9483-F47F8DDC1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3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2195736" y="1988840"/>
            <a:ext cx="475252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buClr>
                <a:srgbClr val="1E1E1E"/>
              </a:buClr>
              <a:buSzPts val="1300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	the use in-text citations </a:t>
            </a:r>
          </a:p>
          <a:p>
            <a:pPr lvl="0">
              <a:buClr>
                <a:srgbClr val="1E1E1E"/>
              </a:buClr>
              <a:buSzPts val="1300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1E1E1E"/>
              </a:buClr>
              <a:buSzPts val="1300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	a reference citations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5688124" y="1648452"/>
            <a:ext cx="252028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Evidenced writing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A0056-C1B2-36F3-66BF-874B92E89200}"/>
              </a:ext>
            </a:extLst>
          </p:cNvPr>
          <p:cNvSpPr txBox="1"/>
          <p:nvPr/>
        </p:nvSpPr>
        <p:spPr>
          <a:xfrm>
            <a:off x="245580" y="671369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9E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800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mportant to</a:t>
            </a:r>
            <a:r>
              <a:rPr lang="en-GB" sz="2800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reference </a:t>
            </a:r>
          </a:p>
          <a:p>
            <a:r>
              <a:rPr lang="en-US" sz="2800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information appropriately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C9141CC-3D3F-108F-912A-1E8E647063E7}"/>
              </a:ext>
            </a:extLst>
          </p:cNvPr>
          <p:cNvSpPr/>
          <p:nvPr/>
        </p:nvSpPr>
        <p:spPr>
          <a:xfrm rot="20711438">
            <a:off x="3664720" y="5162329"/>
            <a:ext cx="2232248" cy="515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D8E56-5FAF-EF9A-11D1-FD731F6EA85F}"/>
              </a:ext>
            </a:extLst>
          </p:cNvPr>
          <p:cNvSpPr txBox="1"/>
          <p:nvPr/>
        </p:nvSpPr>
        <p:spPr>
          <a:xfrm>
            <a:off x="5331048" y="5912196"/>
            <a:ext cx="1961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Ethical issue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033F98-AEC1-5F2D-8DD8-DEEF0B8C80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2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568772" y="1367177"/>
            <a:ext cx="8064896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precise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vocabulary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definitions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terminology (original version-small languages issue)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5661306" y="1018846"/>
            <a:ext cx="27003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Language precision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C9141CC-3D3F-108F-912A-1E8E647063E7}"/>
              </a:ext>
            </a:extLst>
          </p:cNvPr>
          <p:cNvSpPr/>
          <p:nvPr/>
        </p:nvSpPr>
        <p:spPr>
          <a:xfrm rot="20711438">
            <a:off x="3592712" y="5046788"/>
            <a:ext cx="2232248" cy="515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D8E56-5FAF-EF9A-11D1-FD731F6EA85F}"/>
              </a:ext>
            </a:extLst>
          </p:cNvPr>
          <p:cNvSpPr txBox="1"/>
          <p:nvPr/>
        </p:nvSpPr>
        <p:spPr>
          <a:xfrm>
            <a:off x="2636970" y="5976879"/>
            <a:ext cx="6048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enough to “know” foreign language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F262AA-4871-A485-0D32-79B6030CA8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9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683568" y="181957"/>
            <a:ext cx="6354368" cy="5878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writing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buFont typeface="+mj-lt"/>
              <a:buAutoNum type="arabicPeriod"/>
            </a:pPr>
            <a:endParaRPr lang="en-US" sz="2000" b="1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buFont typeface="+mj-lt"/>
              <a:buAutoNum type="arabicPeriod"/>
            </a:pPr>
            <a:endParaRPr lang="en-US" sz="2000" b="1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Development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writing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 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Characterstics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writing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buFont typeface="+mj-lt"/>
              <a:buAutoNum type="arabicPeriod"/>
            </a:pPr>
            <a:endParaRPr lang="en-US" sz="2000" b="1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 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formats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writing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  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Writing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lvl="0"/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7.  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academics-researchers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presentation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professional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paper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buFont typeface="+mj-lt"/>
              <a:buAutoNum type="arabicPeriod"/>
            </a:pPr>
            <a:endParaRPr lang="en-US" sz="2000" b="1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Final</a:t>
            </a:r>
            <a:r>
              <a:rPr lang="hr-HR" sz="20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remarks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6408845" y="1268760"/>
            <a:ext cx="205158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E0000"/>
                </a:solidFill>
              </a:rPr>
              <a:t>Contents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F515F-7583-39FE-514A-776D1A1C7A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10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1475656" y="1920895"/>
            <a:ext cx="5659412" cy="30162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/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/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Academic word List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/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Academic Vocabulary List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/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Academic Collocation List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5868144" y="1556792"/>
            <a:ext cx="157499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English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D0FC6-F24A-AD49-FAFA-75805A5B3368}"/>
              </a:ext>
            </a:extLst>
          </p:cNvPr>
          <p:cNvSpPr txBox="1"/>
          <p:nvPr/>
        </p:nvSpPr>
        <p:spPr>
          <a:xfrm>
            <a:off x="1576884" y="1928411"/>
            <a:ext cx="8640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visit</a:t>
            </a:r>
            <a:endParaRPr lang="en-US" sz="32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AF1C37-5C91-E9B7-399B-310E2462AB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85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395536" y="766926"/>
            <a:ext cx="6120680" cy="24314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2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Based on critical reading</a:t>
            </a:r>
          </a:p>
          <a:p>
            <a:endParaRPr lang="en-US" sz="32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Make judgements about texts read</a:t>
            </a:r>
          </a:p>
          <a:p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5508104" y="493799"/>
            <a:ext cx="208823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Critical writing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601BDFB-A2E0-7D37-8D46-ADBDC8DD31A0}"/>
              </a:ext>
            </a:extLst>
          </p:cNvPr>
          <p:cNvSpPr/>
          <p:nvPr/>
        </p:nvSpPr>
        <p:spPr>
          <a:xfrm rot="20711438">
            <a:off x="2152551" y="3161987"/>
            <a:ext cx="2232248" cy="515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F1365-3C4D-6D2A-6A30-61302F9F04C2}"/>
              </a:ext>
            </a:extLst>
          </p:cNvPr>
          <p:cNvSpPr txBox="1"/>
          <p:nvPr/>
        </p:nvSpPr>
        <p:spPr>
          <a:xfrm>
            <a:off x="1547664" y="3963544"/>
            <a:ext cx="60486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a lot of research before writing and understanding about the topic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D5515-44CE-A920-46A6-95BA70FF873B}"/>
              </a:ext>
            </a:extLst>
          </p:cNvPr>
          <p:cNvSpPr txBox="1"/>
          <p:nvPr/>
        </p:nvSpPr>
        <p:spPr>
          <a:xfrm>
            <a:off x="1817748" y="5944831"/>
            <a:ext cx="7063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READING ENABLES CRITICAL WRITING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8520827-AAEB-18ED-0D29-6288A2FC0556}"/>
              </a:ext>
            </a:extLst>
          </p:cNvPr>
          <p:cNvSpPr/>
          <p:nvPr/>
        </p:nvSpPr>
        <p:spPr>
          <a:xfrm rot="20711438">
            <a:off x="3335600" y="5221696"/>
            <a:ext cx="2232248" cy="515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A3FABF-4C86-BC57-CAC8-EAE4D30A7D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11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971600" y="1231140"/>
            <a:ext cx="6912768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371600" lvl="2" indent="-457200">
              <a:buSzPts val="1000"/>
              <a:buFont typeface="Wingdings" panose="05000000000000000000" pitchFamily="2" charset="2"/>
              <a:buChar char="q"/>
              <a:tabLst>
                <a:tab pos="1371600" algn="l"/>
              </a:tabLst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SzPts val="1000"/>
              <a:buFont typeface="Wingdings" panose="05000000000000000000" pitchFamily="2" charset="2"/>
              <a:buChar char="q"/>
              <a:tabLst>
                <a:tab pos="1371600" algn="l"/>
              </a:tabLst>
            </a:pPr>
            <a:endParaRPr lang="en-GB" sz="32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SzPts val="1000"/>
              <a:buFont typeface="Wingdings" panose="05000000000000000000" pitchFamily="2" charset="2"/>
              <a:buChar char="q"/>
              <a:tabLst>
                <a:tab pos="1371600" algn="l"/>
              </a:tabLst>
            </a:pPr>
            <a:endParaRPr lang="en-GB" sz="32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SzPts val="1000"/>
              <a:buFont typeface="Wingdings" panose="05000000000000000000" pitchFamily="2" charset="2"/>
              <a:buChar char="q"/>
              <a:tabLst>
                <a:tab pos="1371600" algn="l"/>
              </a:tabLst>
            </a:pPr>
            <a:r>
              <a:rPr lang="en-GB" sz="32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</a:t>
            </a:r>
            <a:endParaRPr lang="en-US" sz="32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914400"/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371600" lvl="2" indent="-457200">
              <a:buSzPts val="1000"/>
              <a:buFont typeface="Wingdings" panose="05000000000000000000" pitchFamily="2" charset="2"/>
              <a:buChar char="q"/>
              <a:tabLst>
                <a:tab pos="1371600" algn="l"/>
              </a:tabLst>
            </a:pPr>
            <a:r>
              <a:rPr lang="en-GB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to – analyse feed back</a:t>
            </a:r>
          </a:p>
          <a:p>
            <a:pPr marL="1371600" lvl="2" indent="-457200">
              <a:buSzPts val="1000"/>
              <a:buFont typeface="Wingdings" panose="05000000000000000000" pitchFamily="2" charset="2"/>
              <a:buChar char="q"/>
              <a:tabLst>
                <a:tab pos="1371600" algn="l"/>
              </a:tabLst>
            </a:pP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2555776" y="1000307"/>
            <a:ext cx="612068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to develop and improve academic writing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F1365-3C4D-6D2A-6A30-61302F9F04C2}"/>
              </a:ext>
            </a:extLst>
          </p:cNvPr>
          <p:cNvSpPr txBox="1"/>
          <p:nvPr/>
        </p:nvSpPr>
        <p:spPr>
          <a:xfrm>
            <a:off x="1259632" y="2060848"/>
            <a:ext cx="3502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essential activities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CC9A08-5CBA-699A-0D8A-5F2F5DDA70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08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1331640" y="366623"/>
            <a:ext cx="4248472" cy="6124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abstract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annotated bibliography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journal article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book report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conference paper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thesis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essay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explication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literacy criticism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research paper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research proposal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textbook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CV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4139952" y="135790"/>
            <a:ext cx="468052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Different types of academic writing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AFB770-A645-AA70-C4F1-C8D014C604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34885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91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AA66F3-FF87-9270-209F-DD3C27E514C1}"/>
              </a:ext>
            </a:extLst>
          </p:cNvPr>
          <p:cNvSpPr txBox="1"/>
          <p:nvPr/>
        </p:nvSpPr>
        <p:spPr>
          <a:xfrm>
            <a:off x="1583668" y="2060848"/>
            <a:ext cx="5976664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	</a:t>
            </a:r>
          </a:p>
          <a:p>
            <a:r>
              <a:rPr lang="en-GB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GB" sz="96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   &amp;   A</a:t>
            </a:r>
            <a:endParaRPr lang="en-US" sz="96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F4B04B-A51E-1D24-7377-4AF816E826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9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713850" y="1822321"/>
            <a:ext cx="7416824" cy="2000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/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Consider the micro and macro structure of your thesis. </a:t>
            </a:r>
          </a:p>
          <a:p>
            <a:pPr marL="457200"/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Review how these elements  link together and check for their internal consistency. </a:t>
            </a:r>
          </a:p>
          <a:p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F1365-3C4D-6D2A-6A30-61302F9F04C2}"/>
              </a:ext>
            </a:extLst>
          </p:cNvPr>
          <p:cNvSpPr txBox="1"/>
          <p:nvPr/>
        </p:nvSpPr>
        <p:spPr>
          <a:xfrm>
            <a:off x="395537" y="4388332"/>
            <a:ext cx="8596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Sentences/Paragraphs/Sections/Chapters-Papers/Thesis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6905762" y="1484784"/>
            <a:ext cx="150072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Important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BC89E-49E5-5D4E-BE09-0139F69E7153}"/>
              </a:ext>
            </a:extLst>
          </p:cNvPr>
          <p:cNvSpPr txBox="1"/>
          <p:nvPr/>
        </p:nvSpPr>
        <p:spPr>
          <a:xfrm>
            <a:off x="395537" y="1256858"/>
            <a:ext cx="8596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about PhD thesis?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E6F01A-CE47-9CC8-5EDF-1619C74283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50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539552" y="530944"/>
            <a:ext cx="6912768" cy="58169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371600" lvl="2" indent="-457200">
              <a:buSzPts val="1000"/>
              <a:buFont typeface="Wingdings" panose="05000000000000000000" pitchFamily="2" charset="2"/>
              <a:buChar char="q"/>
              <a:tabLst>
                <a:tab pos="1371600" algn="l"/>
              </a:tabLst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SzPts val="1000"/>
              <a:buFont typeface="Wingdings" panose="05000000000000000000" pitchFamily="2" charset="2"/>
              <a:buChar char="q"/>
              <a:tabLst>
                <a:tab pos="1371600" algn="l"/>
              </a:tabLst>
            </a:pPr>
            <a:endParaRPr lang="en-GB" sz="32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SzPts val="1000"/>
              <a:buFont typeface="Wingdings" panose="05000000000000000000" pitchFamily="2" charset="2"/>
              <a:buChar char="q"/>
              <a:tabLst>
                <a:tab pos="1371600" algn="l"/>
              </a:tabLst>
            </a:pPr>
            <a:endParaRPr lang="en-GB" sz="32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Precise and  complete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Clear – simple language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Brief – as short as possible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Effective structure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Correct spelling and grammar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Simple, clear illustrations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4F191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Follows disciplinary conventions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Interesting</a:t>
            </a:r>
          </a:p>
          <a:p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2929550" y="300111"/>
            <a:ext cx="590465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Features of good quality of academic writing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F1365-3C4D-6D2A-6A30-61302F9F04C2}"/>
              </a:ext>
            </a:extLst>
          </p:cNvPr>
          <p:cNvSpPr txBox="1"/>
          <p:nvPr/>
        </p:nvSpPr>
        <p:spPr>
          <a:xfrm>
            <a:off x="899592" y="1124744"/>
            <a:ext cx="64807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Thesis needs to be easy to read, </a:t>
            </a:r>
          </a:p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interesting and intellectually rigorous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6023604" y="2967335"/>
            <a:ext cx="281097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Order of importance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D890C1-DAE7-7F4A-9C1C-8DB49638A3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19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107504" y="367497"/>
            <a:ext cx="888445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Prewriting – Drafting – Revising – </a:t>
            </a:r>
          </a:p>
          <a:p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Editing and Proofreading – Publishing 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6466974" y="136664"/>
            <a:ext cx="223624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Writing process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A25FDC-4FD1-3BDD-9C1F-2A4590F5FE49}"/>
              </a:ext>
            </a:extLst>
          </p:cNvPr>
          <p:cNvSpPr txBox="1"/>
          <p:nvPr/>
        </p:nvSpPr>
        <p:spPr>
          <a:xfrm>
            <a:off x="395536" y="1704777"/>
            <a:ext cx="2698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topic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43B2E-E617-39BC-89CB-92E8770138E7}"/>
              </a:ext>
            </a:extLst>
          </p:cNvPr>
          <p:cNvSpPr txBox="1"/>
          <p:nvPr/>
        </p:nvSpPr>
        <p:spPr>
          <a:xfrm>
            <a:off x="1055948" y="2227997"/>
            <a:ext cx="7704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2400" i="1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should not be oversimplified, has to be relevant, to be matched with personal interests, to have access to relevant information, to be adjusted to the available time)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6081B-F4A9-5AA9-655D-9A1EFECDDAAD}"/>
              </a:ext>
            </a:extLst>
          </p:cNvPr>
          <p:cNvSpPr txBox="1"/>
          <p:nvPr/>
        </p:nvSpPr>
        <p:spPr>
          <a:xfrm>
            <a:off x="362235" y="3836687"/>
            <a:ext cx="3312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about the topic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5C04E4-A7E6-5DFA-0288-5C1B944600F3}"/>
              </a:ext>
            </a:extLst>
          </p:cNvPr>
          <p:cNvSpPr txBox="1"/>
          <p:nvPr/>
        </p:nvSpPr>
        <p:spPr>
          <a:xfrm>
            <a:off x="6915497" y="639357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02713C-CCF8-759B-3F4D-BA7A8506C1C5}"/>
              </a:ext>
            </a:extLst>
          </p:cNvPr>
          <p:cNvSpPr txBox="1"/>
          <p:nvPr/>
        </p:nvSpPr>
        <p:spPr>
          <a:xfrm>
            <a:off x="395536" y="4476789"/>
            <a:ext cx="4512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topic needs to be studied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C03009-95D4-CA86-D92C-F611707F78AD}"/>
              </a:ext>
            </a:extLst>
          </p:cNvPr>
          <p:cNvSpPr txBox="1"/>
          <p:nvPr/>
        </p:nvSpPr>
        <p:spPr>
          <a:xfrm>
            <a:off x="152043" y="4979669"/>
            <a:ext cx="60761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(by reading recent literature)</a:t>
            </a:r>
          </a:p>
          <a:p>
            <a:pPr lvl="2"/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Research plan </a:t>
            </a:r>
          </a:p>
          <a:p>
            <a:pPr lvl="2"/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Time frame</a:t>
            </a:r>
          </a:p>
          <a:p>
            <a:pPr lvl="2"/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Making notes systematically</a:t>
            </a:r>
          </a:p>
          <a:p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B4BE8-4690-811A-371E-1D26BB499D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14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107504" y="367497"/>
            <a:ext cx="888445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Prewriting – Drafting – Revising – </a:t>
            </a:r>
          </a:p>
          <a:p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Editing and Proofreading – Publishing 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6466974" y="136664"/>
            <a:ext cx="223624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Writing process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A25FDC-4FD1-3BDD-9C1F-2A4590F5FE49}"/>
              </a:ext>
            </a:extLst>
          </p:cNvPr>
          <p:cNvSpPr txBox="1"/>
          <p:nvPr/>
        </p:nvSpPr>
        <p:spPr>
          <a:xfrm>
            <a:off x="395536" y="1704777"/>
            <a:ext cx="4512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define the main hypothesis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6081B-F4A9-5AA9-655D-9A1EFECDDAAD}"/>
              </a:ext>
            </a:extLst>
          </p:cNvPr>
          <p:cNvSpPr txBox="1"/>
          <p:nvPr/>
        </p:nvSpPr>
        <p:spPr>
          <a:xfrm>
            <a:off x="372096" y="3118009"/>
            <a:ext cx="3312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5C04E4-A7E6-5DFA-0288-5C1B944600F3}"/>
              </a:ext>
            </a:extLst>
          </p:cNvPr>
          <p:cNvSpPr txBox="1"/>
          <p:nvPr/>
        </p:nvSpPr>
        <p:spPr>
          <a:xfrm>
            <a:off x="6588224" y="61632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02713C-CCF8-759B-3F4D-BA7A8506C1C5}"/>
              </a:ext>
            </a:extLst>
          </p:cNvPr>
          <p:cNvSpPr txBox="1"/>
          <p:nvPr/>
        </p:nvSpPr>
        <p:spPr>
          <a:xfrm>
            <a:off x="419324" y="4630003"/>
            <a:ext cx="4512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 and notes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C03009-95D4-CA86-D92C-F611707F78AD}"/>
              </a:ext>
            </a:extLst>
          </p:cNvPr>
          <p:cNvSpPr txBox="1"/>
          <p:nvPr/>
        </p:nvSpPr>
        <p:spPr>
          <a:xfrm>
            <a:off x="152043" y="3579165"/>
            <a:ext cx="64361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Order of arguments, relevant information</a:t>
            </a:r>
          </a:p>
          <a:p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To divide the text into smaller units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A091FC-0744-6B12-A4F9-9A7C0B4AA4D8}"/>
              </a:ext>
            </a:extLst>
          </p:cNvPr>
          <p:cNvSpPr txBox="1"/>
          <p:nvPr/>
        </p:nvSpPr>
        <p:spPr>
          <a:xfrm>
            <a:off x="152043" y="2182409"/>
            <a:ext cx="6724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define the main idea, research questions</a:t>
            </a:r>
          </a:p>
          <a:p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Clear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47DC6A-9844-A979-750A-64CA276F404D}"/>
              </a:ext>
            </a:extLst>
          </p:cNvPr>
          <p:cNvSpPr txBox="1"/>
          <p:nvPr/>
        </p:nvSpPr>
        <p:spPr>
          <a:xfrm>
            <a:off x="152043" y="5133379"/>
            <a:ext cx="64361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Computer, copies, notes</a:t>
            </a:r>
          </a:p>
          <a:p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Citation, paraphrasing, summing 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2DECD-77EF-C55B-8F02-76E401EFC2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88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107504" y="367497"/>
            <a:ext cx="888445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Prewriting – Drafting – Revising – </a:t>
            </a:r>
          </a:p>
          <a:p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Editing and Proofreading – Publishing 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6466974" y="136664"/>
            <a:ext cx="223624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Writing process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A25FDC-4FD1-3BDD-9C1F-2A4590F5FE49}"/>
              </a:ext>
            </a:extLst>
          </p:cNvPr>
          <p:cNvSpPr txBox="1"/>
          <p:nvPr/>
        </p:nvSpPr>
        <p:spPr>
          <a:xfrm>
            <a:off x="395536" y="1704777"/>
            <a:ext cx="4512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Detailed planning hypothesis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6081B-F4A9-5AA9-655D-9A1EFECDDAAD}"/>
              </a:ext>
            </a:extLst>
          </p:cNvPr>
          <p:cNvSpPr txBox="1"/>
          <p:nvPr/>
        </p:nvSpPr>
        <p:spPr>
          <a:xfrm>
            <a:off x="419324" y="4329404"/>
            <a:ext cx="3312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02713C-CCF8-759B-3F4D-BA7A8506C1C5}"/>
              </a:ext>
            </a:extLst>
          </p:cNvPr>
          <p:cNvSpPr txBox="1"/>
          <p:nvPr/>
        </p:nvSpPr>
        <p:spPr>
          <a:xfrm>
            <a:off x="419324" y="5496580"/>
            <a:ext cx="4512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Revision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A091FC-0744-6B12-A4F9-9A7C0B4AA4D8}"/>
              </a:ext>
            </a:extLst>
          </p:cNvPr>
          <p:cNvSpPr txBox="1"/>
          <p:nvPr/>
        </p:nvSpPr>
        <p:spPr>
          <a:xfrm>
            <a:off x="107504" y="2710439"/>
            <a:ext cx="67242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Introduction</a:t>
            </a:r>
          </a:p>
          <a:p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Main body of the text</a:t>
            </a:r>
          </a:p>
          <a:p>
            <a:r>
              <a:rPr lang="en-US" sz="2400" dirty="0">
                <a:solidFill>
                  <a:srgbClr val="4F191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(to have an “opening” sentence, explanation, 	data, references, conclusion)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47DC6A-9844-A979-750A-64CA276F404D}"/>
              </a:ext>
            </a:extLst>
          </p:cNvPr>
          <p:cNvSpPr txBox="1"/>
          <p:nvPr/>
        </p:nvSpPr>
        <p:spPr>
          <a:xfrm>
            <a:off x="107504" y="4721229"/>
            <a:ext cx="71334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connect different parts of the text, 	emphasizing the importance, final conclusion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1ECA12-342D-7AB4-9FE1-96FE15E2F0EB}"/>
              </a:ext>
            </a:extLst>
          </p:cNvPr>
          <p:cNvSpPr txBox="1"/>
          <p:nvPr/>
        </p:nvSpPr>
        <p:spPr>
          <a:xfrm>
            <a:off x="395536" y="2245665"/>
            <a:ext cx="4512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 first working version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4FA166-FD74-CC33-0549-246C37950819}"/>
              </a:ext>
            </a:extLst>
          </p:cNvPr>
          <p:cNvSpPr txBox="1"/>
          <p:nvPr/>
        </p:nvSpPr>
        <p:spPr>
          <a:xfrm>
            <a:off x="419324" y="5993356"/>
            <a:ext cx="4512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Editing and proofreading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DD9F08-556B-C42E-5E19-F854C0265063}"/>
              </a:ext>
            </a:extLst>
          </p:cNvPr>
          <p:cNvSpPr txBox="1"/>
          <p:nvPr/>
        </p:nvSpPr>
        <p:spPr>
          <a:xfrm>
            <a:off x="4948443" y="6096698"/>
            <a:ext cx="285390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GOOD LUCK !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D73D69-E3FF-D9BC-3E8F-3137531B4B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38" y="1481785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1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342701" y="722313"/>
            <a:ext cx="8458598" cy="4339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Being a professor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Being a supervisor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Being an author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Being an editor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Being a reviewer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Having experience from different HEI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Being a head of the Lab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Working with young researchers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Organising scientific events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Giving a course about academic writing and public communication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3419872" y="491480"/>
            <a:ext cx="554203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does motivate me to do the course?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B5928-3F05-D7DF-0096-CCE200A94312}"/>
              </a:ext>
            </a:extLst>
          </p:cNvPr>
          <p:cNvSpPr txBox="1"/>
          <p:nvPr/>
        </p:nvSpPr>
        <p:spPr>
          <a:xfrm>
            <a:off x="3384730" y="5658633"/>
            <a:ext cx="58326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Still searching for the best approach and methodology to be implemented</a:t>
            </a:r>
            <a:endParaRPr lang="en-US" sz="2800" dirty="0">
              <a:solidFill>
                <a:srgbClr val="9E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68FF24B-E8F1-2AFB-8985-26C65BC51D62}"/>
              </a:ext>
            </a:extLst>
          </p:cNvPr>
          <p:cNvSpPr/>
          <p:nvPr/>
        </p:nvSpPr>
        <p:spPr>
          <a:xfrm rot="20563066">
            <a:off x="1789892" y="5098467"/>
            <a:ext cx="2232248" cy="515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A92819-AFCB-6962-D227-C665B9A6A8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09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395536" y="243512"/>
            <a:ext cx="6768752" cy="6370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Interdisciplinarity 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 of the topic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choose?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start? 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can help you to start?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paper syndrome (Blank page syndrome)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errors (a second reader?)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Optimal length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differentiate btw interesting and relevant?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is enough?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finish?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treat a reader adequately?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part of a doctoral research can be published?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more important: theoretical or experimental part?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final version of the thesis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4928042" y="155566"/>
            <a:ext cx="382042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Challenges for doctoral students/young researchers in writing a doctoral thesis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14AAA5-4093-5692-76BD-0D2AC59022F0}"/>
              </a:ext>
            </a:extLst>
          </p:cNvPr>
          <p:cNvSpPr/>
          <p:nvPr/>
        </p:nvSpPr>
        <p:spPr>
          <a:xfrm>
            <a:off x="6222895" y="3933057"/>
            <a:ext cx="2769061" cy="215972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9BFD6-A023-CE73-F666-19AB33946463}"/>
              </a:ext>
            </a:extLst>
          </p:cNvPr>
          <p:cNvSpPr txBox="1"/>
          <p:nvPr/>
        </p:nvSpPr>
        <p:spPr>
          <a:xfrm>
            <a:off x="5321425" y="4228088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9E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MUST: </a:t>
            </a:r>
          </a:p>
          <a:p>
            <a:pPr algn="ctr"/>
            <a:r>
              <a:rPr lang="en-US" sz="2400" b="1" i="1" dirty="0">
                <a:solidFill>
                  <a:srgbClr val="9E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publish a paper </a:t>
            </a:r>
          </a:p>
          <a:p>
            <a:pPr algn="ctr"/>
            <a:r>
              <a:rPr lang="en-US" sz="2400" b="1" i="1" dirty="0">
                <a:solidFill>
                  <a:srgbClr val="9E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based on a doctoral </a:t>
            </a:r>
          </a:p>
          <a:p>
            <a:pPr algn="ctr"/>
            <a:r>
              <a:rPr lang="en-US" sz="2400" b="1" i="1" dirty="0">
                <a:solidFill>
                  <a:srgbClr val="9E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thesis!</a:t>
            </a:r>
            <a:endParaRPr lang="en-US" sz="2400" dirty="0">
              <a:solidFill>
                <a:srgbClr val="9E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3F18E8-CAF6-784A-FF43-8C09639FF2D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94" y="6353943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43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770785" y="1628800"/>
            <a:ext cx="7602429" cy="261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9E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9E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“Public communications mean any material that is communicated to the public, either directly or through the media in print, broadcast or electronic form.”</a:t>
            </a:r>
            <a:endParaRPr lang="en-US" sz="2800" dirty="0">
              <a:solidFill>
                <a:srgbClr val="9E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5488360" y="1268760"/>
            <a:ext cx="310034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 communication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9BFD6-A023-CE73-F666-19AB33946463}"/>
              </a:ext>
            </a:extLst>
          </p:cNvPr>
          <p:cNvSpPr txBox="1"/>
          <p:nvPr/>
        </p:nvSpPr>
        <p:spPr>
          <a:xfrm>
            <a:off x="1769840" y="4604941"/>
            <a:ext cx="73448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4F191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Memorandum of Understanding</a:t>
            </a:r>
            <a:endParaRPr lang="en-US" sz="2800" dirty="0">
              <a:solidFill>
                <a:srgbClr val="4F191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(https://libguides.hull.ac.uk/public-comm/intro)</a:t>
            </a:r>
            <a:endParaRPr lang="en-US" sz="2400" dirty="0">
              <a:solidFill>
                <a:srgbClr val="4F191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9E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2EEA5D-0486-39DF-A9AD-9C364E2A973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66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1043608" y="1227436"/>
            <a:ext cx="6768752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conveying an important message. 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 will depend on your target audience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written in a clear and concise way, 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making academic research more understandable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created to bring academic research and knowledge to the public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4788024" y="898792"/>
            <a:ext cx="369047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 definitions/features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A1F1A33-10DD-F34F-CF41-E88DC5880DDB}"/>
              </a:ext>
            </a:extLst>
          </p:cNvPr>
          <p:cNvSpPr/>
          <p:nvPr/>
        </p:nvSpPr>
        <p:spPr>
          <a:xfrm rot="20711438">
            <a:off x="3160664" y="4590535"/>
            <a:ext cx="2232248" cy="515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E1488-2B84-F2EE-C2DE-8E1E1C047CE0}"/>
              </a:ext>
            </a:extLst>
          </p:cNvPr>
          <p:cNvSpPr txBox="1"/>
          <p:nvPr/>
        </p:nvSpPr>
        <p:spPr>
          <a:xfrm>
            <a:off x="2771800" y="5496580"/>
            <a:ext cx="4658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learn new techniques!</a:t>
            </a:r>
            <a:endParaRPr lang="en-US" sz="28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DE6353-C556-28ED-B644-CDE1BAF395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39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323528" y="348306"/>
            <a:ext cx="6768752" cy="5693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 more informal language, but still in professional tone 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have more visual elements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Short, snappy sentences/paragraphs and engaging punctuation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Less jargon to help readers understand the topic/message easily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metaphors to help readers visualise the writer’s points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3059832" y="117473"/>
            <a:ext cx="593212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Academic writing vs. public communications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A1F1A33-10DD-F34F-CF41-E88DC5880DDB}"/>
              </a:ext>
            </a:extLst>
          </p:cNvPr>
          <p:cNvSpPr/>
          <p:nvPr/>
        </p:nvSpPr>
        <p:spPr>
          <a:xfrm rot="19843889">
            <a:off x="4447659" y="5761978"/>
            <a:ext cx="2232248" cy="515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E1488-2B84-F2EE-C2DE-8E1E1C047CE0}"/>
              </a:ext>
            </a:extLst>
          </p:cNvPr>
          <p:cNvSpPr txBox="1"/>
          <p:nvPr/>
        </p:nvSpPr>
        <p:spPr>
          <a:xfrm>
            <a:off x="5940152" y="6205610"/>
            <a:ext cx="868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endParaRPr lang="en-US" sz="32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D5B157-A63E-E08C-0F53-BD68DACA5A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65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1187624" y="2204864"/>
            <a:ext cx="6768752" cy="2000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Still need references that are cited correctly </a:t>
            </a:r>
            <a:endParaRPr lang="en-US" sz="2400" dirty="0">
              <a:solidFill>
                <a:srgbClr val="9E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rgbClr val="9E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r>
              <a:rPr lang="en-US" sz="2400" b="1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Still should use a professional tone </a:t>
            </a:r>
            <a:endParaRPr lang="en-US" sz="2400" dirty="0">
              <a:solidFill>
                <a:srgbClr val="9E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4788024" y="1469226"/>
            <a:ext cx="369047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Academic writing </a:t>
            </a:r>
          </a:p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vs. public communications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A1F1A33-10DD-F34F-CF41-E88DC5880DDB}"/>
              </a:ext>
            </a:extLst>
          </p:cNvPr>
          <p:cNvSpPr/>
          <p:nvPr/>
        </p:nvSpPr>
        <p:spPr>
          <a:xfrm rot="19843889">
            <a:off x="-16436" y="512762"/>
            <a:ext cx="2232248" cy="515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E1488-2B84-F2EE-C2DE-8E1E1C047CE0}"/>
              </a:ext>
            </a:extLst>
          </p:cNvPr>
          <p:cNvSpPr txBox="1"/>
          <p:nvPr/>
        </p:nvSpPr>
        <p:spPr>
          <a:xfrm>
            <a:off x="1099688" y="1248781"/>
            <a:ext cx="868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9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endParaRPr lang="en-US" sz="3200" dirty="0">
              <a:solidFill>
                <a:srgbClr val="9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30A4443-1C59-FABC-1271-D31B8C479794}"/>
              </a:ext>
            </a:extLst>
          </p:cNvPr>
          <p:cNvSpPr/>
          <p:nvPr/>
        </p:nvSpPr>
        <p:spPr>
          <a:xfrm rot="19843889">
            <a:off x="2358273" y="4805860"/>
            <a:ext cx="2232248" cy="515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EE32F-6E3B-E3F6-018B-806A2EE2E38C}"/>
              </a:ext>
            </a:extLst>
          </p:cNvPr>
          <p:cNvSpPr txBox="1"/>
          <p:nvPr/>
        </p:nvSpPr>
        <p:spPr>
          <a:xfrm>
            <a:off x="2780831" y="5661248"/>
            <a:ext cx="7704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achieve credibility, accuracy</a:t>
            </a: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prove, emphasised that is written by an academic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1364DA-3EAE-EFB3-1141-DD0C2ED634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01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1187624" y="1874728"/>
            <a:ext cx="5112568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/>
            <a:r>
              <a:rPr lang="en-GB" sz="3600" dirty="0">
                <a:solidFill>
                  <a:srgbClr val="4F19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educate</a:t>
            </a:r>
            <a:endParaRPr lang="en-US" sz="3600" dirty="0">
              <a:solidFill>
                <a:srgbClr val="4F191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/>
            <a:r>
              <a:rPr lang="en-GB" sz="3600" dirty="0">
                <a:solidFill>
                  <a:srgbClr val="4F19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explain</a:t>
            </a:r>
            <a:endParaRPr lang="en-US" sz="3600" dirty="0">
              <a:solidFill>
                <a:srgbClr val="4F191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/>
            <a:r>
              <a:rPr lang="en-GB" sz="3600" dirty="0">
                <a:solidFill>
                  <a:srgbClr val="4F19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inform</a:t>
            </a:r>
            <a:endParaRPr lang="en-US" sz="3600" dirty="0">
              <a:solidFill>
                <a:srgbClr val="4F191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/>
            <a:r>
              <a:rPr lang="en-GB" sz="3600" dirty="0">
                <a:solidFill>
                  <a:srgbClr val="4F19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support change</a:t>
            </a:r>
            <a:endParaRPr lang="en-US" sz="3600" dirty="0">
              <a:solidFill>
                <a:srgbClr val="4F191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4572000" y="1196225"/>
            <a:ext cx="369047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is the purpose of public communication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90DA84-16E5-2539-FAE4-446AC01937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7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971600" y="1429508"/>
            <a:ext cx="6768752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Do we still need evidences? 		YES </a:t>
            </a:r>
            <a:endParaRPr lang="en-US" sz="2400" dirty="0">
              <a:solidFill>
                <a:srgbClr val="9E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4365228" y="440214"/>
            <a:ext cx="280831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Important questions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EE32F-6E3B-E3F6-018B-806A2EE2E38C}"/>
              </a:ext>
            </a:extLst>
          </p:cNvPr>
          <p:cNvSpPr txBox="1"/>
          <p:nvPr/>
        </p:nvSpPr>
        <p:spPr>
          <a:xfrm>
            <a:off x="971600" y="2757355"/>
            <a:ext cx="5077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will make the work more credible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C6BFC-9502-C5FB-73B0-3F75DDCBD2F0}"/>
              </a:ext>
            </a:extLst>
          </p:cNvPr>
          <p:cNvSpPr txBox="1"/>
          <p:nvPr/>
        </p:nvSpPr>
        <p:spPr>
          <a:xfrm>
            <a:off x="971600" y="3746649"/>
            <a:ext cx="6768752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What format we have available? </a:t>
            </a:r>
            <a:endParaRPr lang="en-US" sz="2400" dirty="0">
              <a:solidFill>
                <a:srgbClr val="9E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90CAF7-4376-976F-5A20-CADEEADDF676}"/>
              </a:ext>
            </a:extLst>
          </p:cNvPr>
          <p:cNvSpPr txBox="1"/>
          <p:nvPr/>
        </p:nvSpPr>
        <p:spPr>
          <a:xfrm>
            <a:off x="948656" y="5074497"/>
            <a:ext cx="7007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Choice of formats depends on purpose and audiences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8244B3-A0FD-F8C9-BC4E-564A79F56F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281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C51A59-E175-BBFD-B6D8-B543FB5E0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65" y="989759"/>
            <a:ext cx="8673070" cy="48784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49AC6B-17A3-C27A-E34B-8C85120BEE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4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1475656" y="1196752"/>
            <a:ext cx="5112568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elements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jokes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backgrounds  (ppt)</a:t>
            </a:r>
            <a:endParaRPr lang="en-US" sz="12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5450160" y="908720"/>
            <a:ext cx="223224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 careful with!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268A114-D3EA-99FA-0D09-67068A7F80D0}"/>
              </a:ext>
            </a:extLst>
          </p:cNvPr>
          <p:cNvSpPr/>
          <p:nvPr/>
        </p:nvSpPr>
        <p:spPr>
          <a:xfrm rot="16200000">
            <a:off x="3729518" y="2039236"/>
            <a:ext cx="1684968" cy="6768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30458-22CB-7732-C7D4-A08B147DE6FF}"/>
              </a:ext>
            </a:extLst>
          </p:cNvPr>
          <p:cNvSpPr txBox="1"/>
          <p:nvPr/>
        </p:nvSpPr>
        <p:spPr>
          <a:xfrm>
            <a:off x="1331640" y="5131223"/>
            <a:ext cx="6244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9E0000"/>
                </a:solidFill>
              </a:rPr>
              <a:t>appealing				irritating</a:t>
            </a:r>
            <a:endParaRPr lang="en-US" sz="3200" dirty="0">
              <a:solidFill>
                <a:srgbClr val="9E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34931-D64C-851D-2008-1F81959FFFC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41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827584" y="950992"/>
            <a:ext cx="6930798" cy="4955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Targeting the audience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Recognizing the purpose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the occasion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Anticipating the audience’s initial questions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Rehearsing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1791157" y="674196"/>
            <a:ext cx="7200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 presentation of research (or professional) paper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E07A13-EEAB-9CBD-8725-0CD84B7CCFBC}"/>
              </a:ext>
            </a:extLst>
          </p:cNvPr>
          <p:cNvSpPr/>
          <p:nvPr/>
        </p:nvSpPr>
        <p:spPr>
          <a:xfrm>
            <a:off x="6277923" y="1967875"/>
            <a:ext cx="2323595" cy="15841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7BBC4-FAD9-7972-109B-8FF6E658EEB9}"/>
              </a:ext>
            </a:extLst>
          </p:cNvPr>
          <p:cNvSpPr txBox="1"/>
          <p:nvPr/>
        </p:nvSpPr>
        <p:spPr>
          <a:xfrm>
            <a:off x="6431608" y="2498353"/>
            <a:ext cx="2016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Orally – ppt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927B0A-3727-D675-245F-AFED8F2CC301}"/>
              </a:ext>
            </a:extLst>
          </p:cNvPr>
          <p:cNvSpPr txBox="1"/>
          <p:nvPr/>
        </p:nvSpPr>
        <p:spPr>
          <a:xfrm>
            <a:off x="999069" y="1415055"/>
            <a:ext cx="1584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Important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E3A060-D907-9CA2-7B6B-1CED47D443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6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323528" y="457209"/>
            <a:ext cx="7151317" cy="55399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to study academic writing?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Who does need it?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is the best way to do it?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is the best time to introduce it?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What do we mean by public communication?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about science popularisation?</a:t>
            </a:r>
          </a:p>
          <a:p>
            <a:endParaRPr lang="en-GB" sz="2400" dirty="0">
              <a:solidFill>
                <a:srgbClr val="4F1919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Does the science communication mean the same thing?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5021625" y="226376"/>
            <a:ext cx="333482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 relevant questions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B5928-3F05-D7DF-0096-CCE200A94312}"/>
              </a:ext>
            </a:extLst>
          </p:cNvPr>
          <p:cNvSpPr txBox="1"/>
          <p:nvPr/>
        </p:nvSpPr>
        <p:spPr>
          <a:xfrm>
            <a:off x="7164288" y="5892959"/>
            <a:ext cx="20737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rgbClr val="9E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Or?...</a:t>
            </a:r>
            <a:endParaRPr lang="en-US" sz="6000" dirty="0">
              <a:solidFill>
                <a:srgbClr val="9E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DD0513-CAF6-62E9-4D83-696DEE5C0D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24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611560" y="951398"/>
            <a:ext cx="6984776" cy="4955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to be simple, not overloaded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animation, busy background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/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appropriate graphics, charts, fonts, colours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/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identification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read from the slides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/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speak to your slides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1791157" y="620688"/>
            <a:ext cx="7200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 presentation of research (or professional) paper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7DF842-C698-8BFC-09E7-6F3E25EBB171}"/>
              </a:ext>
            </a:extLst>
          </p:cNvPr>
          <p:cNvSpPr/>
          <p:nvPr/>
        </p:nvSpPr>
        <p:spPr>
          <a:xfrm>
            <a:off x="6064828" y="3762618"/>
            <a:ext cx="2323595" cy="15841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6D1CDF-C551-621E-A235-8BFAEEDD4294}"/>
              </a:ext>
            </a:extLst>
          </p:cNvPr>
          <p:cNvSpPr txBox="1"/>
          <p:nvPr/>
        </p:nvSpPr>
        <p:spPr>
          <a:xfrm>
            <a:off x="6277923" y="4293096"/>
            <a:ext cx="2016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Orally – ppt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9DC3BC-1E8C-82D5-998B-C9B60BFDF7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65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422045" y="582067"/>
            <a:ext cx="8038387" cy="5693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Readable from a distance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 to 800 words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text and to the point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Bullets, numbering etc.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layout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Structure, design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 name, institutional affiliation, acknowledgments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1791157" y="287080"/>
            <a:ext cx="7200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 presentation of research (or professional) paper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7DF842-C698-8BFC-09E7-6F3E25EBB171}"/>
              </a:ext>
            </a:extLst>
          </p:cNvPr>
          <p:cNvSpPr/>
          <p:nvPr/>
        </p:nvSpPr>
        <p:spPr>
          <a:xfrm>
            <a:off x="6510611" y="2361352"/>
            <a:ext cx="2323595" cy="15841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6D1CDF-C551-621E-A235-8BFAEEDD4294}"/>
              </a:ext>
            </a:extLst>
          </p:cNvPr>
          <p:cNvSpPr txBox="1"/>
          <p:nvPr/>
        </p:nvSpPr>
        <p:spPr>
          <a:xfrm>
            <a:off x="6607827" y="2586260"/>
            <a:ext cx="21291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Poster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presentation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99875A-FF22-7548-3C79-6E85AB1811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1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385403" y="1474619"/>
            <a:ext cx="8373194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228600" indent="-228600">
              <a:buFont typeface="Wingdings" panose="05000000000000000000" pitchFamily="2" charset="2"/>
              <a:buChar char=""/>
            </a:pPr>
            <a:r>
              <a:rPr lang="en-GB" sz="2800" dirty="0">
                <a:solidFill>
                  <a:srgbClr val="4F191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present next to the poster</a:t>
            </a:r>
          </a:p>
          <a:p>
            <a:pPr marL="228600" indent="-228600">
              <a:buFont typeface="Wingdings" panose="05000000000000000000" pitchFamily="2" charset="2"/>
              <a:buChar char=""/>
            </a:pP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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Handout, contact address</a:t>
            </a:r>
          </a:p>
          <a:p>
            <a:pPr marL="228600" indent="-228600">
              <a:buFont typeface="Wingdings" panose="05000000000000000000" pitchFamily="2" charset="2"/>
              <a:buChar char=""/>
            </a:pP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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Perfect way to present your work in a very short time</a:t>
            </a:r>
          </a:p>
          <a:p>
            <a:pPr marL="228600" indent="-228600">
              <a:buFont typeface="Wingdings" panose="05000000000000000000" pitchFamily="2" charset="2"/>
              <a:buChar char=""/>
            </a:pP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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Similarities btw writing a paper and a poster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144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6804248" y="1124744"/>
            <a:ext cx="148469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Important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8744A4-6A22-2FC8-0936-D1CA5C9F98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54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1259632" y="489734"/>
            <a:ext cx="6624736" cy="5878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Speaking from points</a:t>
            </a:r>
          </a:p>
          <a:p>
            <a:pPr marL="1143000" lvl="2" indent="-228600">
              <a:buFont typeface="Wingdings" panose="05000000000000000000" pitchFamily="2" charset="2"/>
              <a:buChar char="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Memorizing a speech</a:t>
            </a:r>
          </a:p>
          <a:p>
            <a:pPr marL="1143000" lvl="2" indent="-228600">
              <a:buFont typeface="Wingdings" panose="05000000000000000000" pitchFamily="2" charset="2"/>
              <a:buChar char="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Reading a speech</a:t>
            </a:r>
          </a:p>
          <a:p>
            <a:pPr marL="1143000" lvl="2" indent="-228600">
              <a:buFont typeface="Wingdings" panose="05000000000000000000" pitchFamily="2" charset="2"/>
              <a:buChar char="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Forgetting about the time</a:t>
            </a:r>
          </a:p>
          <a:p>
            <a:pPr marL="1143000" lvl="2" indent="-228600">
              <a:buFont typeface="Wingdings" panose="05000000000000000000" pitchFamily="2" charset="2"/>
              <a:buChar char="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Underestimating audience</a:t>
            </a:r>
          </a:p>
          <a:p>
            <a:pPr marL="1143000" lvl="2" indent="-228600">
              <a:buFont typeface="Wingdings" panose="05000000000000000000" pitchFamily="2" charset="2"/>
              <a:buChar char="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Drowning in details</a:t>
            </a:r>
          </a:p>
          <a:p>
            <a:pPr marL="1143000" lvl="2" indent="-228600">
              <a:buFont typeface="Wingdings" panose="05000000000000000000" pitchFamily="2" charset="2"/>
              <a:buChar char=""/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to forget about the Murphy’s law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6228184" y="258901"/>
            <a:ext cx="220477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Possible errors: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F48712-E78B-B0FB-3C04-773B8B9D78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09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683568" y="1382286"/>
            <a:ext cx="7416824" cy="4093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85800" lvl="1" indent="-228600">
              <a:buFont typeface="Wingdings" panose="05000000000000000000" pitchFamily="2" charset="2"/>
              <a:buChar char="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know how to start</a:t>
            </a:r>
          </a:p>
          <a:p>
            <a:pPr marL="685800" lvl="1" indent="-228600">
              <a:buFont typeface="Wingdings" panose="05000000000000000000" pitchFamily="2" charset="2"/>
              <a:buChar char=""/>
            </a:pP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buFont typeface="Wingdings" panose="05000000000000000000" pitchFamily="2" charset="2"/>
              <a:buChar char="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know how to finish</a:t>
            </a:r>
          </a:p>
          <a:p>
            <a:pPr marL="685800" lvl="1" indent="-228600">
              <a:buFont typeface="Wingdings" panose="05000000000000000000" pitchFamily="2" charset="2"/>
              <a:buChar char=""/>
            </a:pP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buFont typeface="Wingdings" panose="05000000000000000000" pitchFamily="2" charset="2"/>
              <a:buChar char="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use jokes or be very careful about it</a:t>
            </a:r>
          </a:p>
          <a:p>
            <a:pPr marL="685800" lvl="1" indent="-228600">
              <a:buFont typeface="Wingdings" panose="05000000000000000000" pitchFamily="2" charset="2"/>
              <a:buChar char=""/>
            </a:pP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buFont typeface="Wingdings" panose="05000000000000000000" pitchFamily="2" charset="2"/>
              <a:buChar char="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how to control your body, hands….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6948264" y="1151453"/>
            <a:ext cx="151216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 tips: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1B702B-1952-D55F-CC77-2CE1C02DDC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82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 rot="21206808">
            <a:off x="2485083" y="1290796"/>
            <a:ext cx="24482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6000" dirty="0">
                <a:solidFill>
                  <a:srgbClr val="4F191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5109630" y="259514"/>
            <a:ext cx="381642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CONCLUDING REMARKS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7EC60-57FC-D662-DDCC-403CE98D291B}"/>
              </a:ext>
            </a:extLst>
          </p:cNvPr>
          <p:cNvSpPr txBox="1"/>
          <p:nvPr/>
        </p:nvSpPr>
        <p:spPr>
          <a:xfrm rot="21336197">
            <a:off x="1050033" y="3185271"/>
            <a:ext cx="424847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6000" dirty="0">
                <a:solidFill>
                  <a:srgbClr val="4F191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0AF83-9B68-F142-0327-4176E5C15C1F}"/>
              </a:ext>
            </a:extLst>
          </p:cNvPr>
          <p:cNvSpPr txBox="1"/>
          <p:nvPr/>
        </p:nvSpPr>
        <p:spPr>
          <a:xfrm rot="589402">
            <a:off x="773855" y="4755917"/>
            <a:ext cx="4464496" cy="1015663"/>
          </a:xfrm>
          <a:prstGeom prst="rect">
            <a:avLst/>
          </a:prstGeom>
          <a:solidFill>
            <a:srgbClr val="FFF6D9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6000" dirty="0">
                <a:solidFill>
                  <a:srgbClr val="4F191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DBC8D-6112-19D6-0296-684BD25A6995}"/>
              </a:ext>
            </a:extLst>
          </p:cNvPr>
          <p:cNvSpPr txBox="1"/>
          <p:nvPr/>
        </p:nvSpPr>
        <p:spPr>
          <a:xfrm rot="385619">
            <a:off x="4615308" y="2202594"/>
            <a:ext cx="4055144" cy="1015663"/>
          </a:xfrm>
          <a:prstGeom prst="rect">
            <a:avLst/>
          </a:prstGeom>
          <a:solidFill>
            <a:srgbClr val="F7E5E5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6000" dirty="0">
                <a:solidFill>
                  <a:srgbClr val="4F191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2E8722-9E4F-9ED2-A0B5-8B43E8E36E08}"/>
              </a:ext>
            </a:extLst>
          </p:cNvPr>
          <p:cNvSpPr txBox="1"/>
          <p:nvPr/>
        </p:nvSpPr>
        <p:spPr>
          <a:xfrm rot="831220">
            <a:off x="5054198" y="3826089"/>
            <a:ext cx="3486595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6000" dirty="0">
                <a:solidFill>
                  <a:srgbClr val="4F191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stamina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65C21E-D849-2CEC-19BA-6F052F02A372}"/>
              </a:ext>
            </a:extLst>
          </p:cNvPr>
          <p:cNvSpPr txBox="1"/>
          <p:nvPr/>
        </p:nvSpPr>
        <p:spPr>
          <a:xfrm rot="20727015">
            <a:off x="5054983" y="5298425"/>
            <a:ext cx="3486596" cy="1015663"/>
          </a:xfrm>
          <a:prstGeom prst="rect">
            <a:avLst/>
          </a:prstGeom>
          <a:solidFill>
            <a:srgbClr val="E0E2D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6000" dirty="0">
                <a:solidFill>
                  <a:srgbClr val="4F191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161C3-4787-0659-44A3-8489B01EC6C5}"/>
              </a:ext>
            </a:extLst>
          </p:cNvPr>
          <p:cNvSpPr txBox="1"/>
          <p:nvPr/>
        </p:nvSpPr>
        <p:spPr>
          <a:xfrm rot="793754">
            <a:off x="393770" y="2138486"/>
            <a:ext cx="308796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6000" dirty="0">
                <a:solidFill>
                  <a:srgbClr val="4F191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efforts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8930F-BF44-223A-C9D0-7C63030C5D5E}"/>
              </a:ext>
            </a:extLst>
          </p:cNvPr>
          <p:cNvSpPr txBox="1"/>
          <p:nvPr/>
        </p:nvSpPr>
        <p:spPr>
          <a:xfrm>
            <a:off x="217946" y="203233"/>
            <a:ext cx="49515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Mastering academic writing </a:t>
            </a:r>
          </a:p>
          <a:p>
            <a:r>
              <a:rPr lang="en-GB" sz="2400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requires:</a:t>
            </a:r>
            <a:endParaRPr lang="en-US" sz="2400" dirty="0">
              <a:solidFill>
                <a:srgbClr val="9E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DA2315-59ED-7E9D-419D-B703896C96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370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611560" y="520511"/>
            <a:ext cx="7416824" cy="58169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400" dirty="0">
              <a:solidFill>
                <a:srgbClr val="21252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Apply 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productive writing habits that work for you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</a:t>
            </a: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intensively and analytically 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within your field and widely in related fields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 linguistic awareness and grammatical sensitivity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Pay attention on 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writing process </a:t>
            </a: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planning, outlining, drafting, revising, polishing, and presenting/publishing</a:t>
            </a: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Attend to key elements of academic writing</a:t>
            </a: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audience, purpose, organization, style, clarity, flow, and appearance</a:t>
            </a: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14400"/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4066150" y="181958"/>
            <a:ext cx="47525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 useful hints for improvement: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CFB3A1-E93E-57CD-7258-24042852E7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85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467544" y="1124744"/>
            <a:ext cx="7627730" cy="36625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endParaRPr lang="en-GB" sz="2400" dirty="0">
              <a:solidFill>
                <a:srgbClr val="21252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Did we cover everything?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Did we master the topic?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Did we learn how to be a good academic writer?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it an easy, fast road?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14400"/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4D6F9-E634-209C-88A9-8AC830FA0605}"/>
              </a:ext>
            </a:extLst>
          </p:cNvPr>
          <p:cNvSpPr txBox="1"/>
          <p:nvPr/>
        </p:nvSpPr>
        <p:spPr>
          <a:xfrm>
            <a:off x="5004048" y="746584"/>
            <a:ext cx="345663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Opening vs. closing down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276FC-7FEB-42E4-BE28-54A92B8F13AC}"/>
              </a:ext>
            </a:extLst>
          </p:cNvPr>
          <p:cNvSpPr txBox="1"/>
          <p:nvPr/>
        </p:nvSpPr>
        <p:spPr>
          <a:xfrm>
            <a:off x="3059832" y="5091942"/>
            <a:ext cx="51637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600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x NO!!!</a:t>
            </a:r>
            <a:endParaRPr lang="en-US" sz="9600" dirty="0">
              <a:solidFill>
                <a:srgbClr val="9E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BD0459-6F2C-A1FF-916F-C388F08F2B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51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>
            <a:extLst>
              <a:ext uri="{FF2B5EF4-FFF2-40B4-BE49-F238E27FC236}">
                <a16:creationId xmlns:a16="http://schemas.microsoft.com/office/drawing/2014/main" id="{3E7BBE0E-9047-09DE-E1AF-09832E55893C}"/>
              </a:ext>
            </a:extLst>
          </p:cNvPr>
          <p:cNvSpPr txBox="1">
            <a:spLocks noChangeArrowheads="1"/>
          </p:cNvSpPr>
          <p:nvPr/>
        </p:nvSpPr>
        <p:spPr>
          <a:xfrm>
            <a:off x="2314700" y="2109281"/>
            <a:ext cx="4201516" cy="2304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/>
          <a:lstStyle/>
          <a:p>
            <a:r>
              <a:rPr lang="hr-HR" sz="7200" b="1" dirty="0" err="1">
                <a:solidFill>
                  <a:srgbClr val="4F1919"/>
                </a:solidFill>
              </a:rPr>
              <a:t>Thank</a:t>
            </a:r>
            <a:r>
              <a:rPr lang="hr-HR" sz="7200" b="1" dirty="0">
                <a:solidFill>
                  <a:srgbClr val="4F1919"/>
                </a:solidFill>
              </a:rPr>
              <a:t> </a:t>
            </a:r>
            <a:r>
              <a:rPr lang="hr-HR" sz="7200" b="1" dirty="0" err="1">
                <a:solidFill>
                  <a:srgbClr val="4F1919"/>
                </a:solidFill>
              </a:rPr>
              <a:t>you</a:t>
            </a:r>
            <a:endParaRPr lang="en-GB" sz="7200" b="1" dirty="0">
              <a:solidFill>
                <a:srgbClr val="4F1919"/>
              </a:solidFill>
            </a:endParaRPr>
          </a:p>
          <a:p>
            <a:r>
              <a:rPr lang="en-GB" sz="7200" b="1" dirty="0">
                <a:solidFill>
                  <a:srgbClr val="4F1919"/>
                </a:solidFill>
              </a:rPr>
              <a:t>	</a:t>
            </a:r>
            <a:r>
              <a:rPr lang="en-GB" sz="7200" b="1" dirty="0" err="1">
                <a:solidFill>
                  <a:srgbClr val="9E0000"/>
                </a:solidFill>
              </a:rPr>
              <a:t>Hvala</a:t>
            </a:r>
            <a:r>
              <a:rPr lang="en-GB" sz="7200" b="1" dirty="0">
                <a:solidFill>
                  <a:srgbClr val="9E0000"/>
                </a:solidFill>
              </a:rPr>
              <a:t> </a:t>
            </a:r>
            <a:endParaRPr lang="hr-HR" sz="7200" b="1" dirty="0">
              <a:solidFill>
                <a:srgbClr val="9E0000"/>
              </a:solidFill>
            </a:endParaRPr>
          </a:p>
          <a:p>
            <a:endParaRPr lang="hr-H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97F22-A1AE-2D44-ADB3-951ED34B2460}"/>
              </a:ext>
            </a:extLst>
          </p:cNvPr>
          <p:cNvSpPr txBox="1"/>
          <p:nvPr/>
        </p:nvSpPr>
        <p:spPr>
          <a:xfrm>
            <a:off x="3685382" y="6153096"/>
            <a:ext cx="4075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215968"/>
                </a:solidFill>
              </a:rPr>
              <a:t>melita.kovacevic@unizg.hr</a:t>
            </a:r>
            <a:endParaRPr lang="en-US" sz="2800" dirty="0">
              <a:solidFill>
                <a:srgbClr val="215968"/>
              </a:solidFill>
            </a:endParaRPr>
          </a:p>
        </p:txBody>
      </p:sp>
      <p:pic>
        <p:nvPicPr>
          <p:cNvPr id="6" name="Picture 5" descr="unizgLogo bijeli.wmf">
            <a:extLst>
              <a:ext uri="{FF2B5EF4-FFF2-40B4-BE49-F238E27FC236}">
                <a16:creationId xmlns:a16="http://schemas.microsoft.com/office/drawing/2014/main" id="{A0F03CA1-A66C-EFB7-4781-23C24576A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84" y="5523554"/>
            <a:ext cx="1142004" cy="1142004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B1C576-368A-6734-ABCA-6A61933C151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0" y="134340"/>
            <a:ext cx="2149500" cy="863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CD2D5-95A9-FA58-7902-178D462CF73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0287"/>
            <a:ext cx="2496592" cy="847737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0784CDB-EA66-2505-B660-C778BBC43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6" y="564354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02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AA66F3-FF87-9270-209F-DD3C27E514C1}"/>
              </a:ext>
            </a:extLst>
          </p:cNvPr>
          <p:cNvSpPr txBox="1"/>
          <p:nvPr/>
        </p:nvSpPr>
        <p:spPr>
          <a:xfrm>
            <a:off x="1583668" y="2060848"/>
            <a:ext cx="5976664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	</a:t>
            </a:r>
          </a:p>
          <a:p>
            <a:r>
              <a:rPr lang="en-GB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GB" sz="96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   &amp;   A</a:t>
            </a:r>
            <a:endParaRPr lang="en-US" sz="96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F0F3A3-3F9C-D4CA-EA1D-7C1F739FC8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3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179579" y="1628507"/>
            <a:ext cx="8784841" cy="3600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guide, but not to be directive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learn by reading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support and to learn analytical and synthetical approach to text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support creativity and individual thought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learn how to follow the main principles of academic writing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support independence, but respecting general rules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provide constructive feed back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learn from a feed back</a:t>
            </a:r>
            <a:endParaRPr lang="en-US" sz="2400" dirty="0">
              <a:solidFill>
                <a:srgbClr val="4F191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3923928" y="764704"/>
            <a:ext cx="463569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Challenges for student and teacher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5AD85A-14DF-8806-F9B8-9486A7544A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9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513134" y="688041"/>
            <a:ext cx="8117731" cy="544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Academic writing is </a:t>
            </a:r>
            <a:r>
              <a:rPr lang="en-US" sz="2400" b="1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formal writing style used in colleges and universities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 what </a:t>
            </a:r>
            <a:r>
              <a:rPr lang="en-US" sz="2400" b="1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students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are expected to produce for classes and what </a:t>
            </a:r>
            <a:r>
              <a:rPr lang="en-US" sz="2400" b="1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professors and academic researchers 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to write scholarly materials</a:t>
            </a: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Academic writing</a:t>
            </a:r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is clear, concise, focused, structured and backed up by evidence. Its purpose is to aid the reader's understanding.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5292080" y="457927"/>
            <a:ext cx="266374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Possible definitions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EB9EAF-7EE7-B774-F6DE-ECC1C26E69C4}"/>
              </a:ext>
            </a:extLst>
          </p:cNvPr>
          <p:cNvSpPr txBox="1"/>
          <p:nvPr/>
        </p:nvSpPr>
        <p:spPr>
          <a:xfrm>
            <a:off x="971600" y="1412776"/>
            <a:ext cx="31875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ACADEMIC WRITING</a:t>
            </a:r>
            <a:endParaRPr lang="en-US" sz="2800" dirty="0">
              <a:solidFill>
                <a:srgbClr val="9E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84DAE8-2858-CBDB-CEB4-A5C750D3D1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6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513134" y="688041"/>
            <a:ext cx="8117731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Academic writing is writing which communicates ideas, information and research to the wider academic community</a:t>
            </a: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(used as a form of assessment at university) </a:t>
            </a:r>
            <a:endParaRPr lang="en-US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1800" dirty="0">
                <a:solidFill>
                  <a:srgbClr val="4F1919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(intended for publication in an academic journal or book)</a:t>
            </a:r>
            <a:endParaRPr lang="en-US" dirty="0">
              <a:solidFill>
                <a:srgbClr val="4F191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EB9EAF-7EE7-B774-F6DE-ECC1C26E69C4}"/>
              </a:ext>
            </a:extLst>
          </p:cNvPr>
          <p:cNvSpPr txBox="1"/>
          <p:nvPr/>
        </p:nvSpPr>
        <p:spPr>
          <a:xfrm>
            <a:off x="1259632" y="2416532"/>
            <a:ext cx="501664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 Student academic writing</a:t>
            </a:r>
            <a:endParaRPr lang="en-US" sz="32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4B8AC-9166-DEEF-F024-DDFB37341B60}"/>
              </a:ext>
            </a:extLst>
          </p:cNvPr>
          <p:cNvSpPr txBox="1"/>
          <p:nvPr/>
        </p:nvSpPr>
        <p:spPr>
          <a:xfrm>
            <a:off x="1259632" y="4150421"/>
            <a:ext cx="475252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 Expert academic writing</a:t>
            </a:r>
            <a:endParaRPr lang="en-US" sz="32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DC2C88-086D-21A8-872F-8B9AD3FB25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3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1099941" y="1222012"/>
            <a:ext cx="4495846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certain writing conventions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vocabulary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types of discourse 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3347864" y="869720"/>
            <a:ext cx="432048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Each subject discipline will have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B5928-3F05-D7DF-0096-CCE200A94312}"/>
              </a:ext>
            </a:extLst>
          </p:cNvPr>
          <p:cNvSpPr txBox="1"/>
          <p:nvPr/>
        </p:nvSpPr>
        <p:spPr>
          <a:xfrm>
            <a:off x="1648210" y="4235604"/>
            <a:ext cx="64087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However, </a:t>
            </a:r>
          </a:p>
          <a:p>
            <a:r>
              <a:rPr lang="en-US" sz="2400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r>
              <a:rPr lang="en-US" sz="2400" dirty="0">
                <a:solidFill>
                  <a:srgbClr val="9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are some general characteristics of academic writing, relevant across all disciplines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68FF24B-E8F1-2AFB-8985-26C65BC51D62}"/>
              </a:ext>
            </a:extLst>
          </p:cNvPr>
          <p:cNvSpPr/>
          <p:nvPr/>
        </p:nvSpPr>
        <p:spPr>
          <a:xfrm rot="19760718">
            <a:off x="6915522" y="5866401"/>
            <a:ext cx="2232248" cy="515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3DBD30-40B7-1459-F12B-F39104C3CD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11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28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4F79-F4C8-94AF-F75D-C7C9D10222A3}"/>
              </a:ext>
            </a:extLst>
          </p:cNvPr>
          <p:cNvSpPr txBox="1"/>
          <p:nvPr/>
        </p:nvSpPr>
        <p:spPr>
          <a:xfrm>
            <a:off x="844432" y="305068"/>
            <a:ext cx="3168352" cy="6247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structured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evidenced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critical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GB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4F191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balanced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GB" sz="2800" dirty="0">
              <a:solidFill>
                <a:srgbClr val="4F1919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precise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GB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4F191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objective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GB" sz="2800" dirty="0">
              <a:solidFill>
                <a:srgbClr val="4F1919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4F19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formal </a:t>
            </a:r>
            <a:endParaRPr lang="en-US" sz="2800" dirty="0">
              <a:solidFill>
                <a:srgbClr val="4F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6C306-D832-83D6-48D2-298F6A1C3A23}"/>
              </a:ext>
            </a:extLst>
          </p:cNvPr>
          <p:cNvSpPr txBox="1"/>
          <p:nvPr/>
        </p:nvSpPr>
        <p:spPr>
          <a:xfrm>
            <a:off x="3707904" y="1052736"/>
            <a:ext cx="511256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characteristics of academic writing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3BCF3D-61DA-99BF-B4C2-9A42A12796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98" y="6300903"/>
            <a:ext cx="158914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7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1938</Words>
  <Application>Microsoft Office PowerPoint</Application>
  <PresentationFormat>On-screen Show (4:3)</PresentationFormat>
  <Paragraphs>531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Courier New</vt:lpstr>
      <vt:lpstr>Helvetica Neue</vt:lpstr>
      <vt:lpstr>Segoe UI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Biologija</dc:creator>
  <cp:lastModifiedBy>mladen</cp:lastModifiedBy>
  <cp:revision>100</cp:revision>
  <dcterms:created xsi:type="dcterms:W3CDTF">2017-01-16T19:32:22Z</dcterms:created>
  <dcterms:modified xsi:type="dcterms:W3CDTF">2022-11-01T17:56:08Z</dcterms:modified>
</cp:coreProperties>
</file>