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1" r:id="rId3"/>
    <p:sldId id="275" r:id="rId4"/>
    <p:sldId id="276" r:id="rId5"/>
    <p:sldId id="274" r:id="rId6"/>
    <p:sldId id="277" r:id="rId7"/>
    <p:sldId id="278" r:id="rId8"/>
    <p:sldId id="279" r:id="rId9"/>
    <p:sldId id="280" r:id="rId10"/>
    <p:sldId id="259" r:id="rId11"/>
    <p:sldId id="282" r:id="rId12"/>
    <p:sldId id="273" r:id="rId1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0000"/>
    <a:srgbClr val="7A0000"/>
    <a:srgbClr val="D1612F"/>
    <a:srgbClr val="DE7322"/>
    <a:srgbClr val="8E0000"/>
    <a:srgbClr val="807B40"/>
    <a:srgbClr val="000000"/>
    <a:srgbClr val="45472B"/>
    <a:srgbClr val="4F1919"/>
    <a:srgbClr val="9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094" autoAdjust="0"/>
    <p:restoredTop sz="85764" autoAdjust="0"/>
  </p:normalViewPr>
  <p:slideViewPr>
    <p:cSldViewPr>
      <p:cViewPr>
        <p:scale>
          <a:sx n="80" d="100"/>
          <a:sy n="80" d="100"/>
        </p:scale>
        <p:origin x="-2514" y="-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D35FC8-1563-4FDC-B356-564B2CE627B9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6AFD-2A90-4683-8C29-9F47B3E81A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113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6AFD-2A90-4683-8C29-9F47B3E81AE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3963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6AFD-2A90-4683-8C29-9F47B3E81AE3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3963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6AFD-2A90-4683-8C29-9F47B3E81AE3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3963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6AFD-2A90-4683-8C29-9F47B3E81AE3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396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6AFD-2A90-4683-8C29-9F47B3E81AE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3963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6AFD-2A90-4683-8C29-9F47B3E81AE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396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6AFD-2A90-4683-8C29-9F47B3E81AE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396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6AFD-2A90-4683-8C29-9F47B3E81AE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3963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6AFD-2A90-4683-8C29-9F47B3E81AE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3963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6AFD-2A90-4683-8C29-9F47B3E81AE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3963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6AFD-2A90-4683-8C29-9F47B3E81AE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3963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6AFD-2A90-4683-8C29-9F47B3E81AE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396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D357-2BE3-437D-BC6C-F7E7050CBE9B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86AF-85B1-4DC2-A436-BD7B4E37F4A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D357-2BE3-437D-BC6C-F7E7050CBE9B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86AF-85B1-4DC2-A436-BD7B4E37F4A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D357-2BE3-437D-BC6C-F7E7050CBE9B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86AF-85B1-4DC2-A436-BD7B4E37F4A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D357-2BE3-437D-BC6C-F7E7050CBE9B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86AF-85B1-4DC2-A436-BD7B4E37F4A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D357-2BE3-437D-BC6C-F7E7050CBE9B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86AF-85B1-4DC2-A436-BD7B4E37F4A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D357-2BE3-437D-BC6C-F7E7050CBE9B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86AF-85B1-4DC2-A436-BD7B4E37F4A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D357-2BE3-437D-BC6C-F7E7050CBE9B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86AF-85B1-4DC2-A436-BD7B4E37F4A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D357-2BE3-437D-BC6C-F7E7050CBE9B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86AF-85B1-4DC2-A436-BD7B4E37F4A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D357-2BE3-437D-BC6C-F7E7050CBE9B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86AF-85B1-4DC2-A436-BD7B4E37F4A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D357-2BE3-437D-BC6C-F7E7050CBE9B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86AF-85B1-4DC2-A436-BD7B4E37F4A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D357-2BE3-437D-BC6C-F7E7050CBE9B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86AF-85B1-4DC2-A436-BD7B4E37F4A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CD357-2BE3-437D-BC6C-F7E7050CBE9B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86AF-85B1-4DC2-A436-BD7B4E37F4A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c.europa.eu/info/sites/info/files/ejd_itn_ejd_2017.pdf" TargetMode="Externa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izgLogo bijeli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0589" y="308555"/>
            <a:ext cx="5832648" cy="583264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www.unizg.hr/uploads/pics/unizg-350G-logo-plava-pozadina.png"/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10000" contrast="-5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141202"/>
            <a:ext cx="1111344" cy="56514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1751809" y="1519337"/>
            <a:ext cx="5762860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sz="3200" b="1" dirty="0" err="1" smtClean="0">
                <a:solidFill>
                  <a:schemeClr val="accent6">
                    <a:lumMod val="25000"/>
                  </a:schemeClr>
                </a:solidFill>
              </a:rPr>
              <a:t>Training</a:t>
            </a:r>
            <a:r>
              <a:rPr lang="hr-HR" sz="3200" b="1" dirty="0" smtClean="0">
                <a:solidFill>
                  <a:schemeClr val="accent6">
                    <a:lumMod val="25000"/>
                  </a:schemeClr>
                </a:solidFill>
              </a:rPr>
              <a:t> on </a:t>
            </a:r>
            <a:r>
              <a:rPr lang="hr-HR" sz="3200" b="1" dirty="0" err="1" smtClean="0">
                <a:solidFill>
                  <a:schemeClr val="accent6">
                    <a:lumMod val="25000"/>
                  </a:schemeClr>
                </a:solidFill>
              </a:rPr>
              <a:t>joint</a:t>
            </a:r>
            <a:r>
              <a:rPr lang="hr-HR" sz="3200" b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hr-HR" sz="3200" b="1" dirty="0" err="1" smtClean="0">
                <a:solidFill>
                  <a:schemeClr val="accent6">
                    <a:lumMod val="25000"/>
                  </a:schemeClr>
                </a:solidFill>
              </a:rPr>
              <a:t>doctoral</a:t>
            </a:r>
            <a:r>
              <a:rPr lang="hr-HR" sz="3200" b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hr-HR" sz="3200" b="1" dirty="0" err="1" smtClean="0">
                <a:solidFill>
                  <a:schemeClr val="accent6">
                    <a:lumMod val="25000"/>
                  </a:schemeClr>
                </a:solidFill>
              </a:rPr>
              <a:t>studies</a:t>
            </a:r>
            <a:endParaRPr lang="hr-HR" sz="3200" b="1" dirty="0" smtClean="0">
              <a:solidFill>
                <a:schemeClr val="accent6">
                  <a:lumMod val="25000"/>
                </a:schemeClr>
              </a:solidFill>
            </a:endParaRPr>
          </a:p>
          <a:p>
            <a:pPr algn="ctr"/>
            <a:r>
              <a:rPr lang="hr-HR" sz="5400" b="1" dirty="0" err="1" smtClean="0">
                <a:solidFill>
                  <a:schemeClr val="accent6">
                    <a:lumMod val="25000"/>
                  </a:schemeClr>
                </a:solidFill>
              </a:rPr>
              <a:t>Glossary</a:t>
            </a:r>
            <a:endParaRPr lang="hr-HR" sz="5400" b="1" dirty="0" smtClean="0">
              <a:solidFill>
                <a:schemeClr val="accent6">
                  <a:lumMod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85591" y="3224879"/>
            <a:ext cx="26226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800" dirty="0" smtClean="0">
                <a:solidFill>
                  <a:srgbClr val="8E0000"/>
                </a:solidFill>
              </a:rPr>
              <a:t>Melita </a:t>
            </a:r>
            <a:r>
              <a:rPr lang="hr-HR" sz="2800" dirty="0" err="1" smtClean="0">
                <a:solidFill>
                  <a:srgbClr val="8E0000"/>
                </a:solidFill>
              </a:rPr>
              <a:t>Kovacevic</a:t>
            </a:r>
            <a:endParaRPr lang="hr-HR" sz="2800" dirty="0" smtClean="0">
              <a:solidFill>
                <a:srgbClr val="8E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89437" y="3789040"/>
            <a:ext cx="26875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sz="2400" dirty="0" err="1" smtClean="0">
                <a:solidFill>
                  <a:srgbClr val="8E0000"/>
                </a:solidFill>
              </a:rPr>
              <a:t>University</a:t>
            </a:r>
            <a:r>
              <a:rPr lang="hr-HR" sz="2400" dirty="0" smtClean="0">
                <a:solidFill>
                  <a:srgbClr val="8E0000"/>
                </a:solidFill>
              </a:rPr>
              <a:t> </a:t>
            </a:r>
            <a:r>
              <a:rPr lang="hr-HR" sz="2400" dirty="0" err="1" smtClean="0">
                <a:solidFill>
                  <a:srgbClr val="8E0000"/>
                </a:solidFill>
              </a:rPr>
              <a:t>of</a:t>
            </a:r>
            <a:r>
              <a:rPr lang="hr-HR" sz="2400" dirty="0" smtClean="0">
                <a:solidFill>
                  <a:srgbClr val="8E0000"/>
                </a:solidFill>
              </a:rPr>
              <a:t> Zagreb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31325" y="5842336"/>
            <a:ext cx="59311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sz="2000" dirty="0" err="1" smtClean="0">
                <a:solidFill>
                  <a:schemeClr val="accent6">
                    <a:lumMod val="25000"/>
                  </a:schemeClr>
                </a:solidFill>
              </a:rPr>
              <a:t>Reforming</a:t>
            </a:r>
            <a:r>
              <a:rPr lang="hr-HR" sz="2000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hr-HR" sz="2000" dirty="0" err="1" smtClean="0">
                <a:solidFill>
                  <a:schemeClr val="accent6">
                    <a:lumMod val="25000"/>
                  </a:schemeClr>
                </a:solidFill>
              </a:rPr>
              <a:t>Doctoral</a:t>
            </a:r>
            <a:r>
              <a:rPr lang="hr-HR" sz="2000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hr-HR" sz="2000" dirty="0" err="1" smtClean="0">
                <a:solidFill>
                  <a:schemeClr val="accent6">
                    <a:lumMod val="25000"/>
                  </a:schemeClr>
                </a:solidFill>
              </a:rPr>
              <a:t>Studies</a:t>
            </a:r>
            <a:r>
              <a:rPr lang="hr-HR" sz="2000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hr-HR" sz="2000" dirty="0" err="1" smtClean="0">
                <a:solidFill>
                  <a:schemeClr val="accent6">
                    <a:lumMod val="25000"/>
                  </a:schemeClr>
                </a:solidFill>
              </a:rPr>
              <a:t>in</a:t>
            </a:r>
            <a:r>
              <a:rPr lang="hr-HR" sz="2000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hr-HR" sz="2000" dirty="0" err="1" smtClean="0">
                <a:solidFill>
                  <a:schemeClr val="accent6">
                    <a:lumMod val="25000"/>
                  </a:schemeClr>
                </a:solidFill>
              </a:rPr>
              <a:t>Montenegro</a:t>
            </a:r>
            <a:r>
              <a:rPr lang="hr-HR" sz="2000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hr-HR" sz="2000" dirty="0" err="1" smtClean="0">
                <a:solidFill>
                  <a:schemeClr val="accent6">
                    <a:lumMod val="25000"/>
                  </a:schemeClr>
                </a:solidFill>
              </a:rPr>
              <a:t>and</a:t>
            </a:r>
            <a:r>
              <a:rPr lang="hr-HR" sz="2000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hr-HR" sz="2000" dirty="0" err="1" smtClean="0">
                <a:solidFill>
                  <a:schemeClr val="accent6">
                    <a:lumMod val="25000"/>
                  </a:schemeClr>
                </a:solidFill>
              </a:rPr>
              <a:t>Albania</a:t>
            </a:r>
            <a:endParaRPr lang="hr-HR" sz="2000" dirty="0" smtClean="0">
              <a:solidFill>
                <a:schemeClr val="accent6">
                  <a:lumMod val="25000"/>
                </a:schemeClr>
              </a:solidFill>
            </a:endParaRPr>
          </a:p>
          <a:p>
            <a:pPr algn="ctr"/>
            <a:r>
              <a:rPr lang="hr-HR" sz="2000" dirty="0" err="1" smtClean="0">
                <a:solidFill>
                  <a:schemeClr val="accent6">
                    <a:lumMod val="25000"/>
                  </a:schemeClr>
                </a:solidFill>
              </a:rPr>
              <a:t>Banská</a:t>
            </a:r>
            <a:r>
              <a:rPr lang="hr-HR" sz="2000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hr-HR" sz="2000" dirty="0" err="1" smtClean="0">
                <a:solidFill>
                  <a:schemeClr val="accent6">
                    <a:lumMod val="25000"/>
                  </a:schemeClr>
                </a:solidFill>
              </a:rPr>
              <a:t>Bystrica</a:t>
            </a:r>
            <a:r>
              <a:rPr lang="hr-HR" sz="2000" dirty="0" smtClean="0">
                <a:solidFill>
                  <a:schemeClr val="accent6">
                    <a:lumMod val="25000"/>
                  </a:schemeClr>
                </a:solidFill>
              </a:rPr>
              <a:t>, </a:t>
            </a:r>
            <a:r>
              <a:rPr lang="hr-HR" sz="2000" dirty="0" err="1" smtClean="0">
                <a:solidFill>
                  <a:schemeClr val="accent6">
                    <a:lumMod val="25000"/>
                  </a:schemeClr>
                </a:solidFill>
              </a:rPr>
              <a:t>October</a:t>
            </a:r>
            <a:r>
              <a:rPr lang="hr-HR" sz="2000" dirty="0" smtClean="0">
                <a:solidFill>
                  <a:schemeClr val="accent6">
                    <a:lumMod val="25000"/>
                  </a:schemeClr>
                </a:solidFill>
              </a:rPr>
              <a:t> 3-4, 2019</a:t>
            </a:r>
            <a:endParaRPr lang="en-GB" sz="2000" dirty="0">
              <a:solidFill>
                <a:schemeClr val="accent6">
                  <a:lumMod val="25000"/>
                </a:schemeClr>
              </a:solidFill>
            </a:endParaRPr>
          </a:p>
        </p:txBody>
      </p:sp>
      <p:pic>
        <p:nvPicPr>
          <p:cNvPr id="10" name="Picture 9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753"/>
            <a:ext cx="1944216" cy="835747"/>
          </a:xfrm>
          <a:prstGeom prst="rect">
            <a:avLst/>
          </a:prstGeom>
        </p:spPr>
      </p:pic>
      <p:pic>
        <p:nvPicPr>
          <p:cNvPr id="11" name="Picture 10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4312" y="187275"/>
            <a:ext cx="2311400" cy="6572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17022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izgLogo bijeli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5095984"/>
            <a:ext cx="1595267" cy="159526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www.unizg.hr/uploads/pics/unizg-350G-logo-plava-pozadina.png"/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10000" contrast="-5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141202"/>
            <a:ext cx="1111344" cy="56514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740237" y="2132856"/>
            <a:ext cx="7884466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lvl="0" indent="-457200">
              <a:buFont typeface="Arial" pitchFamily="34" charset="0"/>
              <a:buChar char="•"/>
            </a:pPr>
            <a:r>
              <a:rPr lang="en-GB" sz="2800" dirty="0">
                <a:solidFill>
                  <a:srgbClr val="7A0000"/>
                </a:solidFill>
              </a:rPr>
              <a:t>Joint governance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>
                <a:solidFill>
                  <a:srgbClr val="7A0000"/>
                </a:solidFill>
              </a:rPr>
              <a:t>Joint structure </a:t>
            </a:r>
            <a:r>
              <a:rPr lang="en-GB" sz="2800" dirty="0" smtClean="0">
                <a:solidFill>
                  <a:srgbClr val="7A0000"/>
                </a:solidFill>
              </a:rPr>
              <a:t>with </a:t>
            </a:r>
            <a:r>
              <a:rPr lang="en-GB" sz="2800" dirty="0">
                <a:solidFill>
                  <a:srgbClr val="7A0000"/>
                </a:solidFill>
              </a:rPr>
              <a:t>joint admission and selection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>
                <a:solidFill>
                  <a:srgbClr val="7A0000"/>
                </a:solidFill>
              </a:rPr>
              <a:t>Joint supervision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>
                <a:solidFill>
                  <a:srgbClr val="7A0000"/>
                </a:solidFill>
              </a:rPr>
              <a:t>Joint monitoring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sz="2800" dirty="0" smtClean="0">
                <a:solidFill>
                  <a:srgbClr val="7A0000"/>
                </a:solidFill>
              </a:rPr>
              <a:t>Joint assessment</a:t>
            </a:r>
            <a:endParaRPr lang="en-GB" sz="2800" dirty="0">
              <a:solidFill>
                <a:srgbClr val="7A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8930" y="1196752"/>
            <a:ext cx="28268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</a:rPr>
              <a:t>Main characteristics</a:t>
            </a:r>
            <a:r>
              <a:rPr lang="en-GB" sz="2400" b="1" dirty="0" smtClean="0">
                <a:solidFill>
                  <a:srgbClr val="0070C0"/>
                </a:solidFill>
              </a:rPr>
              <a:t>:</a:t>
            </a:r>
            <a:endParaRPr lang="en-GB" sz="2400" b="1" dirty="0">
              <a:solidFill>
                <a:srgbClr val="0070C0"/>
              </a:solidFill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3696004" y="4653136"/>
            <a:ext cx="1564752" cy="57515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3015923" y="5539674"/>
            <a:ext cx="29962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hr-HR" sz="4000" b="1" dirty="0" smtClean="0">
                <a:solidFill>
                  <a:schemeClr val="accent6">
                    <a:lumMod val="50000"/>
                  </a:schemeClr>
                </a:solidFill>
              </a:rPr>
              <a:t>MANDATORY</a:t>
            </a:r>
            <a:endParaRPr lang="en-GB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620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izgLogo bijeli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5095984"/>
            <a:ext cx="1595267" cy="159526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www.unizg.hr/uploads/pics/unizg-350G-logo-plava-pozadina.png"/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10000" contrast="-5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141202"/>
            <a:ext cx="1111344" cy="56514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248808" y="764704"/>
            <a:ext cx="2551148" cy="5262979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GB" sz="2800" b="1" i="1" dirty="0" smtClean="0">
                <a:solidFill>
                  <a:srgbClr val="7A0000"/>
                </a:solidFill>
              </a:rPr>
              <a:t>INSTITUTIONAL</a:t>
            </a:r>
            <a:endParaRPr lang="hr-HR" sz="2800" b="1" i="1" dirty="0" smtClean="0">
              <a:solidFill>
                <a:srgbClr val="7A0000"/>
              </a:solidFill>
            </a:endParaRPr>
          </a:p>
          <a:p>
            <a:endParaRPr lang="hr-HR" sz="2800" i="1" dirty="0">
              <a:solidFill>
                <a:srgbClr val="7A0000"/>
              </a:solidFill>
            </a:endParaRPr>
          </a:p>
          <a:p>
            <a:r>
              <a:rPr lang="hr-HR" sz="2800" i="1" dirty="0" smtClean="0">
                <a:solidFill>
                  <a:srgbClr val="7A0000"/>
                </a:solidFill>
              </a:rPr>
              <a:t>HOME</a:t>
            </a:r>
          </a:p>
          <a:p>
            <a:endParaRPr lang="hr-HR" sz="2800" i="1" dirty="0">
              <a:solidFill>
                <a:srgbClr val="7A0000"/>
              </a:solidFill>
            </a:endParaRPr>
          </a:p>
          <a:p>
            <a:endParaRPr lang="hr-HR" sz="2800" i="1" dirty="0" smtClean="0">
              <a:solidFill>
                <a:srgbClr val="7A0000"/>
              </a:solidFill>
            </a:endParaRPr>
          </a:p>
          <a:p>
            <a:endParaRPr lang="hr-HR" sz="2800" i="1" dirty="0" smtClean="0">
              <a:solidFill>
                <a:srgbClr val="7A0000"/>
              </a:solidFill>
            </a:endParaRPr>
          </a:p>
          <a:p>
            <a:r>
              <a:rPr lang="hr-HR" sz="2800" i="1" dirty="0" err="1" smtClean="0">
                <a:solidFill>
                  <a:srgbClr val="7A0000"/>
                </a:solidFill>
              </a:rPr>
              <a:t>Institutional</a:t>
            </a:r>
            <a:r>
              <a:rPr lang="hr-HR" sz="2800" i="1" dirty="0" smtClean="0">
                <a:solidFill>
                  <a:srgbClr val="7A0000"/>
                </a:solidFill>
              </a:rPr>
              <a:t> </a:t>
            </a:r>
          </a:p>
          <a:p>
            <a:r>
              <a:rPr lang="hr-HR" sz="2800" i="1" dirty="0" err="1" smtClean="0">
                <a:solidFill>
                  <a:srgbClr val="7A0000"/>
                </a:solidFill>
              </a:rPr>
              <a:t>Level</a:t>
            </a:r>
            <a:endParaRPr lang="hr-HR" sz="2800" i="1" dirty="0" smtClean="0">
              <a:solidFill>
                <a:srgbClr val="7A0000"/>
              </a:solidFill>
            </a:endParaRPr>
          </a:p>
          <a:p>
            <a:endParaRPr lang="hr-HR" sz="2800" i="1" dirty="0">
              <a:solidFill>
                <a:srgbClr val="7A0000"/>
              </a:solidFill>
            </a:endParaRPr>
          </a:p>
          <a:p>
            <a:endParaRPr lang="hr-HR" sz="2800" i="1" dirty="0">
              <a:solidFill>
                <a:srgbClr val="7A0000"/>
              </a:solidFill>
            </a:endParaRPr>
          </a:p>
          <a:p>
            <a:r>
              <a:rPr lang="hr-HR" sz="2800" i="1" dirty="0" smtClean="0">
                <a:solidFill>
                  <a:srgbClr val="7A0000"/>
                </a:solidFill>
              </a:rPr>
              <a:t>1 diploma</a:t>
            </a:r>
          </a:p>
          <a:p>
            <a:r>
              <a:rPr lang="hr-HR" sz="2800" i="1" dirty="0" smtClean="0">
                <a:solidFill>
                  <a:srgbClr val="7A0000"/>
                </a:solidFill>
              </a:rPr>
              <a:t>1 </a:t>
            </a:r>
            <a:r>
              <a:rPr lang="hr-HR" sz="2800" i="1" dirty="0" err="1" smtClean="0">
                <a:solidFill>
                  <a:srgbClr val="7A0000"/>
                </a:solidFill>
              </a:rPr>
              <a:t>thesis</a:t>
            </a:r>
            <a:r>
              <a:rPr lang="hr-HR" sz="2800" i="1" dirty="0" smtClean="0">
                <a:solidFill>
                  <a:srgbClr val="7A0000"/>
                </a:solidFill>
              </a:rPr>
              <a:t>/</a:t>
            </a:r>
            <a:r>
              <a:rPr lang="hr-HR" sz="2800" i="1" dirty="0" err="1" smtClean="0">
                <a:solidFill>
                  <a:srgbClr val="7A0000"/>
                </a:solidFill>
              </a:rPr>
              <a:t>defense</a:t>
            </a:r>
            <a:endParaRPr lang="en-GB" sz="2800" dirty="0">
              <a:solidFill>
                <a:srgbClr val="7A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87824" y="767875"/>
            <a:ext cx="3202287" cy="5262979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hr-HR" sz="2800" b="1" i="1" dirty="0" smtClean="0">
                <a:solidFill>
                  <a:srgbClr val="0070C0"/>
                </a:solidFill>
              </a:rPr>
              <a:t>JOINT</a:t>
            </a:r>
          </a:p>
          <a:p>
            <a:endParaRPr lang="hr-HR" sz="2800" i="1" dirty="0">
              <a:solidFill>
                <a:srgbClr val="0070C0"/>
              </a:solidFill>
            </a:endParaRPr>
          </a:p>
          <a:p>
            <a:r>
              <a:rPr lang="hr-HR" sz="2800" i="1" dirty="0" smtClean="0">
                <a:solidFill>
                  <a:srgbClr val="0070C0"/>
                </a:solidFill>
              </a:rPr>
              <a:t>MIN 2 INSTITUTIONS</a:t>
            </a:r>
          </a:p>
          <a:p>
            <a:endParaRPr lang="hr-HR" sz="2800" i="1" dirty="0">
              <a:solidFill>
                <a:srgbClr val="0070C0"/>
              </a:solidFill>
            </a:endParaRPr>
          </a:p>
          <a:p>
            <a:endParaRPr lang="hr-HR" sz="2800" i="1" dirty="0" smtClean="0">
              <a:solidFill>
                <a:srgbClr val="0070C0"/>
              </a:solidFill>
            </a:endParaRPr>
          </a:p>
          <a:p>
            <a:endParaRPr lang="hr-HR" sz="2800" i="1" dirty="0" smtClean="0">
              <a:solidFill>
                <a:srgbClr val="0070C0"/>
              </a:solidFill>
            </a:endParaRPr>
          </a:p>
          <a:p>
            <a:r>
              <a:rPr lang="hr-HR" sz="2800" i="1" dirty="0" err="1" smtClean="0">
                <a:solidFill>
                  <a:srgbClr val="0070C0"/>
                </a:solidFill>
              </a:rPr>
              <a:t>International</a:t>
            </a:r>
            <a:endParaRPr lang="hr-HR" sz="2800" i="1" dirty="0" smtClean="0">
              <a:solidFill>
                <a:srgbClr val="0070C0"/>
              </a:solidFill>
            </a:endParaRPr>
          </a:p>
          <a:p>
            <a:r>
              <a:rPr lang="hr-HR" sz="2800" i="1" dirty="0" err="1" smtClean="0">
                <a:solidFill>
                  <a:srgbClr val="0070C0"/>
                </a:solidFill>
              </a:rPr>
              <a:t>Institutional</a:t>
            </a:r>
            <a:endParaRPr lang="hr-HR" sz="2800" i="1" dirty="0" smtClean="0">
              <a:solidFill>
                <a:srgbClr val="0070C0"/>
              </a:solidFill>
            </a:endParaRPr>
          </a:p>
          <a:p>
            <a:r>
              <a:rPr lang="hr-HR" sz="2800" i="1" dirty="0" err="1" smtClean="0">
                <a:solidFill>
                  <a:srgbClr val="0070C0"/>
                </a:solidFill>
              </a:rPr>
              <a:t>Level</a:t>
            </a:r>
            <a:endParaRPr lang="hr-HR" sz="2800" i="1" dirty="0" smtClean="0">
              <a:solidFill>
                <a:srgbClr val="0070C0"/>
              </a:solidFill>
            </a:endParaRPr>
          </a:p>
          <a:p>
            <a:endParaRPr lang="hr-HR" sz="2800" i="1" dirty="0">
              <a:solidFill>
                <a:srgbClr val="0070C0"/>
              </a:solidFill>
            </a:endParaRPr>
          </a:p>
          <a:p>
            <a:r>
              <a:rPr lang="hr-HR" sz="2800" i="1" dirty="0" smtClean="0">
                <a:solidFill>
                  <a:srgbClr val="0070C0"/>
                </a:solidFill>
              </a:rPr>
              <a:t>1 diploma</a:t>
            </a:r>
          </a:p>
          <a:p>
            <a:r>
              <a:rPr lang="hr-HR" sz="2800" i="1" dirty="0" smtClean="0">
                <a:solidFill>
                  <a:srgbClr val="0070C0"/>
                </a:solidFill>
              </a:rPr>
              <a:t>1 </a:t>
            </a:r>
            <a:r>
              <a:rPr lang="hr-HR" sz="2800" i="1" dirty="0" err="1" smtClean="0">
                <a:solidFill>
                  <a:srgbClr val="0070C0"/>
                </a:solidFill>
              </a:rPr>
              <a:t>thesis</a:t>
            </a:r>
            <a:r>
              <a:rPr lang="hr-HR" sz="2800" i="1" dirty="0" smtClean="0">
                <a:solidFill>
                  <a:srgbClr val="0070C0"/>
                </a:solidFill>
              </a:rPr>
              <a:t>/</a:t>
            </a:r>
            <a:r>
              <a:rPr lang="hr-HR" sz="2800" i="1" dirty="0" err="1" smtClean="0">
                <a:solidFill>
                  <a:srgbClr val="0070C0"/>
                </a:solidFill>
              </a:rPr>
              <a:t>defense</a:t>
            </a:r>
            <a:endParaRPr lang="en-GB" sz="2800" i="1" dirty="0">
              <a:solidFill>
                <a:srgbClr val="0070C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72200" y="771046"/>
            <a:ext cx="2551148" cy="5262979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hr-HR" sz="2800" b="1" i="1" dirty="0" smtClean="0">
                <a:solidFill>
                  <a:srgbClr val="D20000"/>
                </a:solidFill>
              </a:rPr>
              <a:t>CO-TUTELLE</a:t>
            </a:r>
          </a:p>
          <a:p>
            <a:endParaRPr lang="hr-HR" sz="2800" i="1" dirty="0">
              <a:solidFill>
                <a:srgbClr val="D20000"/>
              </a:solidFill>
            </a:endParaRPr>
          </a:p>
          <a:p>
            <a:r>
              <a:rPr lang="hr-HR" sz="2800" i="1" dirty="0" smtClean="0">
                <a:solidFill>
                  <a:srgbClr val="D20000"/>
                </a:solidFill>
              </a:rPr>
              <a:t>INSTITUTIONS</a:t>
            </a:r>
          </a:p>
          <a:p>
            <a:r>
              <a:rPr lang="hr-HR" sz="2800" i="1" dirty="0" smtClean="0">
                <a:solidFill>
                  <a:srgbClr val="D20000"/>
                </a:solidFill>
              </a:rPr>
              <a:t>SUPERVISORS</a:t>
            </a:r>
          </a:p>
          <a:p>
            <a:r>
              <a:rPr lang="hr-HR" sz="2800" i="1" dirty="0" smtClean="0">
                <a:solidFill>
                  <a:srgbClr val="D20000"/>
                </a:solidFill>
              </a:rPr>
              <a:t>CANDIDATE</a:t>
            </a:r>
          </a:p>
          <a:p>
            <a:endParaRPr lang="hr-HR" sz="2800" i="1" dirty="0">
              <a:solidFill>
                <a:srgbClr val="D20000"/>
              </a:solidFill>
            </a:endParaRPr>
          </a:p>
          <a:p>
            <a:r>
              <a:rPr lang="hr-HR" sz="2800" i="1" dirty="0" err="1" smtClean="0">
                <a:solidFill>
                  <a:srgbClr val="D20000"/>
                </a:solidFill>
              </a:rPr>
              <a:t>International</a:t>
            </a:r>
            <a:endParaRPr lang="hr-HR" sz="2800" i="1" dirty="0" smtClean="0">
              <a:solidFill>
                <a:srgbClr val="D20000"/>
              </a:solidFill>
            </a:endParaRPr>
          </a:p>
          <a:p>
            <a:r>
              <a:rPr lang="hr-HR" sz="2800" i="1" dirty="0" err="1" smtClean="0">
                <a:solidFill>
                  <a:srgbClr val="D20000"/>
                </a:solidFill>
              </a:rPr>
              <a:t>Individual</a:t>
            </a:r>
            <a:endParaRPr lang="hr-HR" sz="2800" i="1" dirty="0" smtClean="0">
              <a:solidFill>
                <a:srgbClr val="D20000"/>
              </a:solidFill>
            </a:endParaRPr>
          </a:p>
          <a:p>
            <a:r>
              <a:rPr lang="hr-HR" sz="2800" i="1" dirty="0" err="1" smtClean="0">
                <a:solidFill>
                  <a:srgbClr val="D20000"/>
                </a:solidFill>
              </a:rPr>
              <a:t>Level</a:t>
            </a:r>
            <a:endParaRPr lang="hr-HR" sz="2800" i="1" dirty="0" smtClean="0">
              <a:solidFill>
                <a:srgbClr val="D20000"/>
              </a:solidFill>
            </a:endParaRPr>
          </a:p>
          <a:p>
            <a:endParaRPr lang="hr-HR" sz="2800" i="1" dirty="0" smtClean="0">
              <a:solidFill>
                <a:srgbClr val="D20000"/>
              </a:solidFill>
            </a:endParaRPr>
          </a:p>
          <a:p>
            <a:r>
              <a:rPr lang="hr-HR" sz="2800" i="1" dirty="0" smtClean="0">
                <a:solidFill>
                  <a:srgbClr val="D20000"/>
                </a:solidFill>
              </a:rPr>
              <a:t>2 </a:t>
            </a:r>
            <a:r>
              <a:rPr lang="hr-HR" sz="2800" i="1" dirty="0" err="1" smtClean="0">
                <a:solidFill>
                  <a:srgbClr val="D20000"/>
                </a:solidFill>
              </a:rPr>
              <a:t>diplomas</a:t>
            </a:r>
            <a:endParaRPr lang="hr-HR" sz="2800" i="1" dirty="0" smtClean="0">
              <a:solidFill>
                <a:srgbClr val="D20000"/>
              </a:solidFill>
            </a:endParaRPr>
          </a:p>
          <a:p>
            <a:r>
              <a:rPr lang="hr-HR" sz="2800" i="1" dirty="0" smtClean="0">
                <a:solidFill>
                  <a:srgbClr val="D20000"/>
                </a:solidFill>
              </a:rPr>
              <a:t>1 </a:t>
            </a:r>
            <a:r>
              <a:rPr lang="hr-HR" sz="2800" i="1" dirty="0" err="1" smtClean="0">
                <a:solidFill>
                  <a:srgbClr val="D20000"/>
                </a:solidFill>
              </a:rPr>
              <a:t>thesis</a:t>
            </a:r>
            <a:r>
              <a:rPr lang="hr-HR" sz="2800" i="1" dirty="0" smtClean="0">
                <a:solidFill>
                  <a:srgbClr val="D20000"/>
                </a:solidFill>
              </a:rPr>
              <a:t>/</a:t>
            </a:r>
            <a:r>
              <a:rPr lang="hr-HR" sz="2800" i="1" dirty="0" err="1" smtClean="0">
                <a:solidFill>
                  <a:srgbClr val="D20000"/>
                </a:solidFill>
              </a:rPr>
              <a:t>defense</a:t>
            </a:r>
            <a:endParaRPr lang="en-GB" sz="2800" dirty="0">
              <a:solidFill>
                <a:srgbClr val="D2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19624" y="116632"/>
            <a:ext cx="2553859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45472B"/>
                </a:solidFill>
              </a:rPr>
              <a:t>DOCTORAL STUDY</a:t>
            </a:r>
            <a:endParaRPr lang="en-GB" sz="2400" b="1" dirty="0">
              <a:solidFill>
                <a:srgbClr val="4547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580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izgLogo bijeli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519115"/>
            <a:ext cx="5904657" cy="5904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www.unizg.hr/uploads/pics/unizg-350G-logo-plava-pozadina.png"/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10000" contrast="-5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141202"/>
            <a:ext cx="1111344" cy="56514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990058" y="980728"/>
            <a:ext cx="4057906" cy="120032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GB" sz="7200" dirty="0">
                <a:solidFill>
                  <a:schemeClr val="accent6">
                    <a:lumMod val="90000"/>
                  </a:schemeClr>
                </a:solidFill>
              </a:rPr>
              <a:t>Thank </a:t>
            </a:r>
            <a:r>
              <a:rPr lang="en-GB" sz="7200" dirty="0" smtClean="0">
                <a:solidFill>
                  <a:schemeClr val="accent6">
                    <a:lumMod val="90000"/>
                  </a:schemeClr>
                </a:solidFill>
              </a:rPr>
              <a:t>you</a:t>
            </a:r>
            <a:endParaRPr lang="en-GB" sz="7200" dirty="0">
              <a:solidFill>
                <a:schemeClr val="accent6">
                  <a:lumMod val="9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00563" y="2286780"/>
            <a:ext cx="2259849" cy="120032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hr-HR" sz="7200" dirty="0" smtClean="0">
                <a:solidFill>
                  <a:schemeClr val="accent6">
                    <a:lumMod val="75000"/>
                  </a:schemeClr>
                </a:solidFill>
              </a:rPr>
              <a:t>Hvala</a:t>
            </a:r>
            <a:endParaRPr lang="en-GB" sz="7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51919" y="3645024"/>
            <a:ext cx="4922373" cy="120032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hr-HR" sz="7200" dirty="0" err="1" smtClean="0">
                <a:solidFill>
                  <a:schemeClr val="accent6">
                    <a:lumMod val="50000"/>
                  </a:schemeClr>
                </a:solidFill>
              </a:rPr>
              <a:t>Faleminderit</a:t>
            </a:r>
            <a:endParaRPr lang="en-GB" sz="72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9" name="Picture 8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753"/>
            <a:ext cx="1944216" cy="835747"/>
          </a:xfrm>
          <a:prstGeom prst="rect">
            <a:avLst/>
          </a:prstGeom>
        </p:spPr>
      </p:pic>
      <p:pic>
        <p:nvPicPr>
          <p:cNvPr id="11" name="Picture 10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4312" y="187275"/>
            <a:ext cx="2311400" cy="6572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64335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izgLogo bijeli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5095984"/>
            <a:ext cx="1595267" cy="159526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www.unizg.hr/uploads/pics/unizg-350G-logo-plava-pozadina.png"/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10000" contrast="-5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141202"/>
            <a:ext cx="1111344" cy="56514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282609" y="1916832"/>
            <a:ext cx="874419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/>
              <a:t> </a:t>
            </a:r>
            <a:r>
              <a:rPr lang="hr-HR" sz="2400" dirty="0" smtClean="0"/>
              <a:t>    </a:t>
            </a:r>
            <a:r>
              <a:rPr lang="en-US" sz="2400" dirty="0" err="1" smtClean="0">
                <a:solidFill>
                  <a:schemeClr val="accent6">
                    <a:lumMod val="25000"/>
                  </a:schemeClr>
                </a:solidFill>
              </a:rPr>
              <a:t>Programme</a:t>
            </a:r>
            <a:r>
              <a:rPr lang="en-US" sz="2400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was introduced by the Commission </a:t>
            </a:r>
            <a:r>
              <a:rPr lang="en-US" sz="2400" dirty="0" smtClean="0">
                <a:solidFill>
                  <a:schemeClr val="accent6">
                    <a:lumMod val="25000"/>
                  </a:schemeClr>
                </a:solidFill>
              </a:rPr>
              <a:t>in the 1976/77</a:t>
            </a:r>
            <a:endParaRPr lang="hr-HR" sz="2400" dirty="0" smtClean="0">
              <a:solidFill>
                <a:schemeClr val="accent6">
                  <a:lumMod val="25000"/>
                </a:schemeClr>
              </a:solidFill>
            </a:endParaRPr>
          </a:p>
          <a:p>
            <a:endParaRPr lang="hr-HR" sz="2400" dirty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6">
                    <a:lumMod val="25000"/>
                  </a:schemeClr>
                </a:solidFill>
              </a:rPr>
              <a:t>academic </a:t>
            </a:r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year pursuant the first Action </a:t>
            </a:r>
            <a:r>
              <a:rPr lang="en-US" sz="2400" dirty="0" err="1" smtClean="0">
                <a:solidFill>
                  <a:schemeClr val="accent6">
                    <a:lumMod val="25000"/>
                  </a:schemeClr>
                </a:solidFill>
              </a:rPr>
              <a:t>Programme</a:t>
            </a:r>
            <a:r>
              <a:rPr lang="en-US" sz="2400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in the field </a:t>
            </a:r>
            <a:r>
              <a:rPr lang="en-US" sz="2400" dirty="0" smtClean="0">
                <a:solidFill>
                  <a:schemeClr val="accent6">
                    <a:lumMod val="25000"/>
                  </a:schemeClr>
                </a:solidFill>
              </a:rPr>
              <a:t>of</a:t>
            </a:r>
            <a:r>
              <a:rPr lang="hr-HR" sz="2400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</a:p>
          <a:p>
            <a:endParaRPr lang="hr-HR" sz="2400" dirty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hr-HR" sz="2400" dirty="0" smtClean="0">
                <a:solidFill>
                  <a:schemeClr val="accent6">
                    <a:lumMod val="25000"/>
                  </a:schemeClr>
                </a:solidFill>
              </a:rPr>
              <a:t>e</a:t>
            </a:r>
            <a:r>
              <a:rPr lang="en-US" sz="2400" dirty="0" err="1" smtClean="0">
                <a:solidFill>
                  <a:schemeClr val="accent6">
                    <a:lumMod val="25000"/>
                  </a:schemeClr>
                </a:solidFill>
              </a:rPr>
              <a:t>ducation</a:t>
            </a:r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, adopted by the Council and the Ministers of </a:t>
            </a:r>
            <a:r>
              <a:rPr lang="en-US" sz="2400" dirty="0" smtClean="0">
                <a:solidFill>
                  <a:schemeClr val="accent6">
                    <a:lumMod val="25000"/>
                  </a:schemeClr>
                </a:solidFill>
              </a:rPr>
              <a:t>Education</a:t>
            </a:r>
            <a:r>
              <a:rPr lang="hr-HR" sz="2400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</a:p>
          <a:p>
            <a:endParaRPr lang="hr-HR" sz="2400" dirty="0" smtClean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6">
                    <a:lumMod val="25000"/>
                  </a:schemeClr>
                </a:solidFill>
              </a:rPr>
              <a:t>in </a:t>
            </a:r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1976</a:t>
            </a:r>
            <a:r>
              <a:rPr lang="en-US" sz="2400" dirty="0" smtClean="0">
                <a:solidFill>
                  <a:schemeClr val="accent6">
                    <a:lumMod val="25000"/>
                  </a:schemeClr>
                </a:solidFill>
              </a:rPr>
              <a:t>.</a:t>
            </a:r>
            <a:endParaRPr lang="en-GB" sz="2400" dirty="0">
              <a:solidFill>
                <a:schemeClr val="accent6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39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izgLogo bijeli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5095984"/>
            <a:ext cx="1595267" cy="159526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www.unizg.hr/uploads/pics/unizg-350G-logo-plava-pozadina.png"/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10000" contrast="-5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141202"/>
            <a:ext cx="1111344" cy="56514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282609" y="1916832"/>
            <a:ext cx="874419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/>
              <a:t> </a:t>
            </a:r>
            <a:r>
              <a:rPr lang="hr-HR" sz="2400" dirty="0" smtClean="0"/>
              <a:t>    </a:t>
            </a:r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The grants are intended to </a:t>
            </a:r>
            <a:r>
              <a:rPr lang="en-US" sz="2400" dirty="0">
                <a:solidFill>
                  <a:srgbClr val="0070C0"/>
                </a:solidFill>
              </a:rPr>
              <a:t>foster the lasting cooperation </a:t>
            </a:r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between</a:t>
            </a:r>
            <a:endParaRPr lang="en-GB" sz="2400" dirty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  </a:t>
            </a:r>
            <a:endParaRPr lang="hr-HR" sz="2400" dirty="0" smtClean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6">
                    <a:lumMod val="25000"/>
                  </a:schemeClr>
                </a:solidFill>
              </a:rPr>
              <a:t>institutions </a:t>
            </a:r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of higher education from different Member States</a:t>
            </a:r>
            <a:endParaRPr lang="en-GB" sz="2400" dirty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  </a:t>
            </a:r>
            <a:endParaRPr lang="hr-HR" sz="2400" dirty="0" smtClean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6">
                    <a:lumMod val="25000"/>
                  </a:schemeClr>
                </a:solidFill>
              </a:rPr>
              <a:t>with </a:t>
            </a:r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a view to </a:t>
            </a:r>
            <a:r>
              <a:rPr lang="en-US" sz="2400" dirty="0">
                <a:solidFill>
                  <a:srgbClr val="0070C0"/>
                </a:solidFill>
              </a:rPr>
              <a:t>the joint development of courses </a:t>
            </a:r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of study or parts</a:t>
            </a:r>
            <a:endParaRPr lang="en-GB" sz="2400" dirty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  </a:t>
            </a:r>
            <a:endParaRPr lang="hr-HR" sz="2400" dirty="0" smtClean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6">
                    <a:lumMod val="25000"/>
                  </a:schemeClr>
                </a:solidFill>
              </a:rPr>
              <a:t>of </a:t>
            </a:r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such courses</a:t>
            </a:r>
            <a:r>
              <a:rPr lang="en-US" sz="2400" dirty="0" smtClean="0">
                <a:solidFill>
                  <a:schemeClr val="accent6">
                    <a:lumMod val="25000"/>
                  </a:schemeClr>
                </a:solidFill>
              </a:rPr>
              <a:t>.</a:t>
            </a:r>
            <a:endParaRPr lang="en-GB" sz="2400" dirty="0">
              <a:solidFill>
                <a:schemeClr val="accent6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695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izgLogo bijeli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5095984"/>
            <a:ext cx="1595267" cy="159526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www.unizg.hr/uploads/pics/unizg-350G-logo-plava-pozadina.png"/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10000" contrast="-5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141202"/>
            <a:ext cx="1111344" cy="56514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224299" y="75182"/>
            <a:ext cx="874419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hr-HR" sz="2400" dirty="0" smtClean="0">
                <a:solidFill>
                  <a:schemeClr val="accent6">
                    <a:lumMod val="25000"/>
                  </a:schemeClr>
                </a:solidFill>
              </a:rPr>
              <a:t>    </a:t>
            </a:r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The aim is:</a:t>
            </a:r>
            <a:endParaRPr lang="en-GB" sz="2400" dirty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  </a:t>
            </a:r>
            <a:endParaRPr lang="en-GB" sz="2400" dirty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     -  students are to spend a </a:t>
            </a:r>
            <a:r>
              <a:rPr lang="en-US" sz="2400" dirty="0" err="1">
                <a:solidFill>
                  <a:srgbClr val="0070C0"/>
                </a:solidFill>
              </a:rPr>
              <a:t>recognised</a:t>
            </a:r>
            <a:r>
              <a:rPr lang="en-US" sz="2400" dirty="0">
                <a:solidFill>
                  <a:srgbClr val="0070C0"/>
                </a:solidFill>
              </a:rPr>
              <a:t>, integrated and</a:t>
            </a:r>
            <a:endParaRPr lang="en-GB" sz="2400" dirty="0">
              <a:solidFill>
                <a:srgbClr val="0070C0"/>
              </a:solidFill>
            </a:endParaRPr>
          </a:p>
          <a:p>
            <a:r>
              <a:rPr lang="en-US" sz="2400" dirty="0">
                <a:solidFill>
                  <a:srgbClr val="0070C0"/>
                </a:solidFill>
              </a:rPr>
              <a:t>        considerable part of their course in at least one of the</a:t>
            </a:r>
            <a:endParaRPr lang="en-GB" sz="2400" dirty="0">
              <a:solidFill>
                <a:srgbClr val="0070C0"/>
              </a:solidFill>
            </a:endParaRPr>
          </a:p>
          <a:p>
            <a:r>
              <a:rPr lang="en-US" sz="2400" dirty="0">
                <a:solidFill>
                  <a:srgbClr val="0070C0"/>
                </a:solidFill>
              </a:rPr>
              <a:t>        partner institutions </a:t>
            </a:r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in another Member State, and/or</a:t>
            </a:r>
            <a:endParaRPr lang="en-GB" sz="2400" dirty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 </a:t>
            </a:r>
            <a:endParaRPr lang="en-GB" sz="2400" dirty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     -  parts of regular </a:t>
            </a:r>
            <a:r>
              <a:rPr lang="en-US" sz="2400" dirty="0">
                <a:solidFill>
                  <a:srgbClr val="0070C0"/>
                </a:solidFill>
              </a:rPr>
              <a:t>courses in each institution </a:t>
            </a:r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are to be</a:t>
            </a:r>
            <a:endParaRPr lang="en-GB" sz="2400" dirty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        taught by staff members from </a:t>
            </a:r>
            <a:r>
              <a:rPr lang="en-US" sz="2400" dirty="0">
                <a:solidFill>
                  <a:srgbClr val="0070C0"/>
                </a:solidFill>
              </a:rPr>
              <a:t>at least one institution from</a:t>
            </a:r>
            <a:endParaRPr lang="en-GB" sz="2400" dirty="0">
              <a:solidFill>
                <a:srgbClr val="0070C0"/>
              </a:solidFill>
            </a:endParaRPr>
          </a:p>
          <a:p>
            <a:r>
              <a:rPr lang="en-US" sz="2400" dirty="0">
                <a:solidFill>
                  <a:srgbClr val="0070C0"/>
                </a:solidFill>
              </a:rPr>
              <a:t>        another Member State</a:t>
            </a:r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, and/or</a:t>
            </a:r>
            <a:endParaRPr lang="en-GB" sz="2400" dirty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 </a:t>
            </a:r>
            <a:endParaRPr lang="en-GB" sz="2400" dirty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     -  courses or parts of </a:t>
            </a:r>
            <a:r>
              <a:rPr lang="en-US" sz="2400" dirty="0">
                <a:solidFill>
                  <a:srgbClr val="0070C0"/>
                </a:solidFill>
              </a:rPr>
              <a:t>courses are to be jointly planned </a:t>
            </a:r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for</a:t>
            </a:r>
            <a:endParaRPr lang="en-GB" sz="2400" dirty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        introduction into the regular </a:t>
            </a:r>
            <a:r>
              <a:rPr lang="en-US" sz="2400" dirty="0" err="1">
                <a:solidFill>
                  <a:schemeClr val="accent6">
                    <a:lumMod val="25000"/>
                  </a:schemeClr>
                </a:solidFill>
              </a:rPr>
              <a:t>programmes</a:t>
            </a:r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 at all the</a:t>
            </a:r>
            <a:endParaRPr lang="en-GB" sz="2400" dirty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        </a:t>
            </a:r>
            <a:r>
              <a:rPr lang="en-US" sz="2400" dirty="0" smtClean="0">
                <a:solidFill>
                  <a:schemeClr val="accent6">
                    <a:lumMod val="25000"/>
                  </a:schemeClr>
                </a:solidFill>
              </a:rPr>
              <a:t>participating </a:t>
            </a:r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institutions, even where no staff or student</a:t>
            </a:r>
            <a:endParaRPr lang="en-GB" sz="2400" dirty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en-US" sz="2400" dirty="0">
                <a:solidFill>
                  <a:schemeClr val="accent6">
                    <a:lumMod val="25000"/>
                  </a:schemeClr>
                </a:solidFill>
              </a:rPr>
              <a:t>        mobility is involved.</a:t>
            </a:r>
            <a:endParaRPr lang="en-GB" sz="2400" dirty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en-US" sz="2400" dirty="0"/>
              <a:t> </a:t>
            </a:r>
            <a:endParaRPr lang="en-GB" sz="2400" dirty="0"/>
          </a:p>
          <a:p>
            <a:r>
              <a:rPr lang="en-US" sz="2400" dirty="0"/>
              <a:t>			</a:t>
            </a:r>
            <a:endParaRPr lang="en-GB" sz="2400" dirty="0"/>
          </a:p>
        </p:txBody>
      </p:sp>
      <p:sp>
        <p:nvSpPr>
          <p:cNvPr id="3" name="Down Arrow 2"/>
          <p:cNvSpPr/>
          <p:nvPr/>
        </p:nvSpPr>
        <p:spPr>
          <a:xfrm>
            <a:off x="3563888" y="5229200"/>
            <a:ext cx="1564752" cy="57515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059832" y="5983365"/>
            <a:ext cx="2463175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</a:rPr>
              <a:t>TOGETHER</a:t>
            </a:r>
            <a:endParaRPr lang="en-GB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822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izgLogo bijeli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5095984"/>
            <a:ext cx="1595267" cy="159526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www.unizg.hr/uploads/pics/unizg-350G-logo-plava-pozadina.png"/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10000" contrast="-5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141202"/>
            <a:ext cx="1111344" cy="56514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282609" y="1916832"/>
            <a:ext cx="874419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7A0000"/>
                </a:solidFill>
              </a:rPr>
              <a:t>To promote international, </a:t>
            </a:r>
            <a:r>
              <a:rPr lang="en-GB" sz="2400" dirty="0" err="1">
                <a:solidFill>
                  <a:srgbClr val="7A0000"/>
                </a:solidFill>
              </a:rPr>
              <a:t>intersectoral</a:t>
            </a:r>
            <a:r>
              <a:rPr lang="en-GB" sz="2400" dirty="0">
                <a:solidFill>
                  <a:srgbClr val="7A0000"/>
                </a:solidFill>
              </a:rPr>
              <a:t> and </a:t>
            </a:r>
            <a:r>
              <a:rPr lang="en-GB" sz="2400" dirty="0" smtClean="0">
                <a:solidFill>
                  <a:srgbClr val="7A0000"/>
                </a:solidFill>
              </a:rPr>
              <a:t>multi/inter-disciplinary </a:t>
            </a:r>
            <a:endParaRPr lang="hr-HR" sz="2400" dirty="0" smtClean="0">
              <a:solidFill>
                <a:srgbClr val="7A0000"/>
              </a:solidFill>
            </a:endParaRPr>
          </a:p>
          <a:p>
            <a:endParaRPr lang="hr-HR" sz="2400" dirty="0">
              <a:solidFill>
                <a:srgbClr val="7A0000"/>
              </a:solidFill>
            </a:endParaRPr>
          </a:p>
          <a:p>
            <a:r>
              <a:rPr lang="en-GB" sz="2400" dirty="0" smtClean="0">
                <a:solidFill>
                  <a:srgbClr val="7A0000"/>
                </a:solidFill>
              </a:rPr>
              <a:t>collaboration </a:t>
            </a:r>
            <a:r>
              <a:rPr lang="en-GB" sz="2400" dirty="0">
                <a:solidFill>
                  <a:srgbClr val="7A0000"/>
                </a:solidFill>
              </a:rPr>
              <a:t>in doctoral-level training in Europe through the </a:t>
            </a:r>
            <a:endParaRPr lang="hr-HR" sz="2400" dirty="0" smtClean="0">
              <a:solidFill>
                <a:srgbClr val="7A0000"/>
              </a:solidFill>
            </a:endParaRPr>
          </a:p>
          <a:p>
            <a:endParaRPr lang="hr-HR" sz="2400" dirty="0">
              <a:solidFill>
                <a:srgbClr val="7A0000"/>
              </a:solidFill>
            </a:endParaRPr>
          </a:p>
          <a:p>
            <a:r>
              <a:rPr lang="en-GB" sz="2400" dirty="0" smtClean="0">
                <a:solidFill>
                  <a:srgbClr val="7A0000"/>
                </a:solidFill>
              </a:rPr>
              <a:t>creation </a:t>
            </a:r>
            <a:r>
              <a:rPr lang="en-GB" sz="2400" dirty="0">
                <a:solidFill>
                  <a:srgbClr val="7A0000"/>
                </a:solidFill>
              </a:rPr>
              <a:t>of joint doctoral programmes, leading to the </a:t>
            </a:r>
            <a:r>
              <a:rPr lang="en-GB" sz="2400" dirty="0">
                <a:solidFill>
                  <a:srgbClr val="0070C0"/>
                </a:solidFill>
              </a:rPr>
              <a:t>delivery of </a:t>
            </a:r>
            <a:endParaRPr lang="hr-HR" sz="2400" dirty="0" smtClean="0">
              <a:solidFill>
                <a:srgbClr val="0070C0"/>
              </a:solidFill>
            </a:endParaRPr>
          </a:p>
          <a:p>
            <a:endParaRPr lang="hr-HR" sz="2400" dirty="0">
              <a:solidFill>
                <a:srgbClr val="0070C0"/>
              </a:solidFill>
            </a:endParaRPr>
          </a:p>
          <a:p>
            <a:r>
              <a:rPr lang="en-GB" sz="2400" dirty="0" smtClean="0">
                <a:solidFill>
                  <a:srgbClr val="0070C0"/>
                </a:solidFill>
              </a:rPr>
              <a:t>joint</a:t>
            </a:r>
            <a:r>
              <a:rPr lang="en-GB" sz="2400" dirty="0">
                <a:solidFill>
                  <a:srgbClr val="0070C0"/>
                </a:solidFill>
              </a:rPr>
              <a:t>, double or multiple doctoral degrees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54706" y="447721"/>
            <a:ext cx="4165766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r-HR" sz="2800" b="1" dirty="0" smtClean="0">
                <a:solidFill>
                  <a:srgbClr val="45472B"/>
                </a:solidFill>
              </a:rPr>
              <a:t>JOINT DOCTORAL STUDIES</a:t>
            </a:r>
            <a:endParaRPr lang="en-GB" sz="2800" b="1" dirty="0">
              <a:solidFill>
                <a:srgbClr val="4547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532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izgLogo bijeli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5095984"/>
            <a:ext cx="1595267" cy="159526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www.unizg.hr/uploads/pics/unizg-350G-logo-plava-pozadina.png"/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10000" contrast="-5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141202"/>
            <a:ext cx="1111344" cy="56514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282609" y="1916832"/>
            <a:ext cx="874419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/>
              <a:t> </a:t>
            </a:r>
            <a:r>
              <a:rPr lang="hr-HR" sz="2400" dirty="0" smtClean="0"/>
              <a:t>    </a:t>
            </a:r>
            <a:r>
              <a:rPr lang="en-GB" sz="2400" b="1" dirty="0">
                <a:solidFill>
                  <a:srgbClr val="0070C0"/>
                </a:solidFill>
              </a:rPr>
              <a:t>Joint Doctorate</a:t>
            </a:r>
            <a:r>
              <a:rPr lang="en-GB" sz="2400" dirty="0">
                <a:solidFill>
                  <a:srgbClr val="0070C0"/>
                </a:solidFill>
              </a:rPr>
              <a:t>  </a:t>
            </a:r>
            <a:r>
              <a:rPr lang="en-GB" sz="2400" dirty="0">
                <a:solidFill>
                  <a:srgbClr val="7A0000"/>
                </a:solidFill>
              </a:rPr>
              <a:t>- early stage researchers will pursue a doctoral </a:t>
            </a:r>
            <a:endParaRPr lang="hr-HR" sz="2400" dirty="0" smtClean="0">
              <a:solidFill>
                <a:srgbClr val="7A0000"/>
              </a:solidFill>
            </a:endParaRPr>
          </a:p>
          <a:p>
            <a:endParaRPr lang="hr-HR" sz="2400" dirty="0">
              <a:solidFill>
                <a:srgbClr val="7A0000"/>
              </a:solidFill>
            </a:endParaRPr>
          </a:p>
          <a:p>
            <a:r>
              <a:rPr lang="en-GB" sz="2400" dirty="0" smtClean="0">
                <a:solidFill>
                  <a:srgbClr val="7A0000"/>
                </a:solidFill>
              </a:rPr>
              <a:t>degree </a:t>
            </a:r>
            <a:r>
              <a:rPr lang="en-GB" sz="2400" dirty="0">
                <a:solidFill>
                  <a:srgbClr val="7A0000"/>
                </a:solidFill>
              </a:rPr>
              <a:t>awarded by at least two higher education institutions, who </a:t>
            </a:r>
            <a:endParaRPr lang="hr-HR" sz="2400" dirty="0" smtClean="0">
              <a:solidFill>
                <a:srgbClr val="7A0000"/>
              </a:solidFill>
            </a:endParaRPr>
          </a:p>
          <a:p>
            <a:endParaRPr lang="hr-HR" sz="2400" dirty="0">
              <a:solidFill>
                <a:srgbClr val="7A0000"/>
              </a:solidFill>
            </a:endParaRPr>
          </a:p>
          <a:p>
            <a:r>
              <a:rPr lang="en-GB" sz="2400" dirty="0" smtClean="0">
                <a:solidFill>
                  <a:srgbClr val="7A0000"/>
                </a:solidFill>
              </a:rPr>
              <a:t>share </a:t>
            </a:r>
            <a:r>
              <a:rPr lang="en-GB" sz="2400" dirty="0">
                <a:solidFill>
                  <a:srgbClr val="7A0000"/>
                </a:solidFill>
              </a:rPr>
              <a:t>the responsibilities of supervising, coordinating and examining </a:t>
            </a:r>
            <a:endParaRPr lang="hr-HR" sz="2400" dirty="0" smtClean="0">
              <a:solidFill>
                <a:srgbClr val="7A0000"/>
              </a:solidFill>
            </a:endParaRPr>
          </a:p>
          <a:p>
            <a:endParaRPr lang="hr-HR" sz="2400" dirty="0">
              <a:solidFill>
                <a:srgbClr val="7A0000"/>
              </a:solidFill>
            </a:endParaRPr>
          </a:p>
          <a:p>
            <a:r>
              <a:rPr lang="en-GB" sz="2400" dirty="0" smtClean="0">
                <a:solidFill>
                  <a:srgbClr val="7A0000"/>
                </a:solidFill>
              </a:rPr>
              <a:t>a </a:t>
            </a:r>
            <a:r>
              <a:rPr lang="en-GB" sz="2400" dirty="0">
                <a:solidFill>
                  <a:srgbClr val="7A0000"/>
                </a:solidFill>
              </a:rPr>
              <a:t>researcher's work</a:t>
            </a:r>
            <a:r>
              <a:rPr lang="en-GB" sz="2400" dirty="0" smtClean="0">
                <a:solidFill>
                  <a:srgbClr val="7A0000"/>
                </a:solidFill>
              </a:rPr>
              <a:t>.</a:t>
            </a:r>
            <a:endParaRPr lang="en-GB" sz="2400" dirty="0">
              <a:solidFill>
                <a:srgbClr val="7A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728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izgLogo bijeli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5095984"/>
            <a:ext cx="1595267" cy="159526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www.unizg.hr/uploads/pics/unizg-350G-logo-plava-pozadina.png"/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10000" contrast="-5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141202"/>
            <a:ext cx="1111344" cy="56514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377790" y="1052736"/>
            <a:ext cx="874419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solidFill>
                  <a:srgbClr val="0070C0"/>
                </a:solidFill>
              </a:rPr>
              <a:t> </a:t>
            </a:r>
            <a:r>
              <a:rPr lang="hr-HR" sz="2400" dirty="0" smtClean="0">
                <a:solidFill>
                  <a:srgbClr val="0070C0"/>
                </a:solidFill>
              </a:rPr>
              <a:t>    </a:t>
            </a:r>
            <a:r>
              <a:rPr lang="en-GB" sz="2400" b="1" dirty="0" smtClean="0">
                <a:solidFill>
                  <a:srgbClr val="0070C0"/>
                </a:solidFill>
              </a:rPr>
              <a:t>Co-</a:t>
            </a:r>
            <a:r>
              <a:rPr lang="en-GB" sz="2400" b="1" dirty="0" err="1" smtClean="0">
                <a:solidFill>
                  <a:srgbClr val="0070C0"/>
                </a:solidFill>
              </a:rPr>
              <a:t>tutelle</a:t>
            </a:r>
            <a:endParaRPr lang="en-GB" sz="2400" dirty="0">
              <a:solidFill>
                <a:srgbClr val="0070C0"/>
              </a:solidFill>
            </a:endParaRPr>
          </a:p>
          <a:p>
            <a:r>
              <a:rPr lang="en-GB" sz="2400" dirty="0" smtClean="0">
                <a:solidFill>
                  <a:srgbClr val="7A0000"/>
                </a:solidFill>
              </a:rPr>
              <a:t>is </a:t>
            </a:r>
            <a:r>
              <a:rPr lang="en-GB" sz="2400" dirty="0">
                <a:solidFill>
                  <a:srgbClr val="7A0000"/>
                </a:solidFill>
              </a:rPr>
              <a:t>an agreement on </a:t>
            </a:r>
            <a:r>
              <a:rPr lang="en-GB" sz="2400" dirty="0">
                <a:solidFill>
                  <a:srgbClr val="0070C0"/>
                </a:solidFill>
              </a:rPr>
              <a:t>joint supervision </a:t>
            </a:r>
            <a:r>
              <a:rPr lang="en-GB" sz="2400" dirty="0">
                <a:solidFill>
                  <a:srgbClr val="7A0000"/>
                </a:solidFill>
              </a:rPr>
              <a:t>on the doctoral degree level. The programme originated in France, hence the term </a:t>
            </a:r>
            <a:r>
              <a:rPr lang="en-GB" sz="2400" dirty="0" err="1">
                <a:solidFill>
                  <a:srgbClr val="7A0000"/>
                </a:solidFill>
              </a:rPr>
              <a:t>cotutelle</a:t>
            </a:r>
            <a:r>
              <a:rPr lang="en-GB" sz="2400" dirty="0">
                <a:solidFill>
                  <a:srgbClr val="7A0000"/>
                </a:solidFill>
              </a:rPr>
              <a:t> (as in co-tutoring). Such agreements can be entered into </a:t>
            </a:r>
            <a:r>
              <a:rPr lang="en-GB" sz="2400" dirty="0">
                <a:solidFill>
                  <a:srgbClr val="0070C0"/>
                </a:solidFill>
              </a:rPr>
              <a:t>between the two cooperating institutions</a:t>
            </a:r>
            <a:r>
              <a:rPr lang="en-GB" sz="2400" dirty="0">
                <a:solidFill>
                  <a:srgbClr val="7A0000"/>
                </a:solidFill>
              </a:rPr>
              <a:t>,</a:t>
            </a:r>
            <a:r>
              <a:rPr lang="en-GB" sz="2400" dirty="0">
                <a:solidFill>
                  <a:srgbClr val="C00000"/>
                </a:solidFill>
              </a:rPr>
              <a:t> </a:t>
            </a:r>
            <a:r>
              <a:rPr lang="en-GB" sz="2400" dirty="0">
                <a:solidFill>
                  <a:srgbClr val="0070C0"/>
                </a:solidFill>
              </a:rPr>
              <a:t>the PhD candidate </a:t>
            </a:r>
            <a:r>
              <a:rPr lang="en-GB" sz="2400" dirty="0">
                <a:solidFill>
                  <a:srgbClr val="7A0000"/>
                </a:solidFill>
              </a:rPr>
              <a:t>and </a:t>
            </a:r>
            <a:r>
              <a:rPr lang="en-GB" sz="2400" dirty="0">
                <a:solidFill>
                  <a:srgbClr val="0070C0"/>
                </a:solidFill>
              </a:rPr>
              <a:t>the candidate's supervisors</a:t>
            </a:r>
            <a:r>
              <a:rPr lang="en-GB" sz="2400" dirty="0">
                <a:solidFill>
                  <a:srgbClr val="7A0000"/>
                </a:solidFill>
              </a:rPr>
              <a:t>. The </a:t>
            </a:r>
            <a:r>
              <a:rPr lang="en-GB" sz="2400" dirty="0" err="1">
                <a:solidFill>
                  <a:srgbClr val="7A0000"/>
                </a:solidFill>
              </a:rPr>
              <a:t>cotutelle</a:t>
            </a:r>
            <a:r>
              <a:rPr lang="en-GB" sz="2400" dirty="0">
                <a:solidFill>
                  <a:srgbClr val="7A0000"/>
                </a:solidFill>
              </a:rPr>
              <a:t> agreement regulates enrolment, supervision and the evaluation of the candidate's doctoral degree dissertation. A </a:t>
            </a:r>
            <a:r>
              <a:rPr lang="en-GB" sz="2400" dirty="0" err="1">
                <a:solidFill>
                  <a:srgbClr val="7A0000"/>
                </a:solidFill>
              </a:rPr>
              <a:t>cotutelle</a:t>
            </a:r>
            <a:r>
              <a:rPr lang="en-GB" sz="2400" dirty="0">
                <a:solidFill>
                  <a:srgbClr val="7A0000"/>
                </a:solidFill>
              </a:rPr>
              <a:t> agreement must always be </a:t>
            </a:r>
            <a:r>
              <a:rPr lang="en-GB" sz="2400" dirty="0">
                <a:solidFill>
                  <a:srgbClr val="0070C0"/>
                </a:solidFill>
              </a:rPr>
              <a:t>entered into on the individual level</a:t>
            </a:r>
            <a:r>
              <a:rPr lang="en-GB" sz="2400" dirty="0">
                <a:solidFill>
                  <a:srgbClr val="7A0000"/>
                </a:solidFill>
              </a:rPr>
              <a:t>, but institutional agreements can also be made on </a:t>
            </a:r>
            <a:r>
              <a:rPr lang="en-GB" sz="2400" dirty="0" err="1">
                <a:solidFill>
                  <a:srgbClr val="7A0000"/>
                </a:solidFill>
              </a:rPr>
              <a:t>cotutelle</a:t>
            </a:r>
            <a:r>
              <a:rPr lang="en-GB" sz="2400" dirty="0">
                <a:solidFill>
                  <a:srgbClr val="7A0000"/>
                </a:solidFill>
              </a:rPr>
              <a:t> cooperation. The candidate </a:t>
            </a:r>
            <a:r>
              <a:rPr lang="en-GB" sz="2400" dirty="0">
                <a:solidFill>
                  <a:srgbClr val="0070C0"/>
                </a:solidFill>
              </a:rPr>
              <a:t>receives a diploma from each of the institutions</a:t>
            </a:r>
            <a:r>
              <a:rPr lang="en-GB" sz="2400" dirty="0" smtClean="0">
                <a:solidFill>
                  <a:srgbClr val="7A0000"/>
                </a:solidFill>
              </a:rPr>
              <a:t>.</a:t>
            </a:r>
            <a:endParaRPr lang="en-GB" sz="2400" dirty="0">
              <a:solidFill>
                <a:srgbClr val="7A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876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izgLogo bijeli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5095984"/>
            <a:ext cx="1595267" cy="159526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www.unizg.hr/uploads/pics/unizg-350G-logo-plava-pozadina.png"/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10000" contrast="-5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141202"/>
            <a:ext cx="1111344" cy="56514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539552" y="1556792"/>
            <a:ext cx="874419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solidFill>
                  <a:srgbClr val="0070C0"/>
                </a:solidFill>
              </a:rPr>
              <a:t> </a:t>
            </a:r>
            <a:r>
              <a:rPr lang="hr-HR" sz="2400" dirty="0" smtClean="0">
                <a:solidFill>
                  <a:srgbClr val="0070C0"/>
                </a:solidFill>
              </a:rPr>
              <a:t>    </a:t>
            </a:r>
            <a:r>
              <a:rPr lang="en-GB" sz="2400" b="1" dirty="0">
                <a:solidFill>
                  <a:srgbClr val="0070C0"/>
                </a:solidFill>
              </a:rPr>
              <a:t>Joint degree</a:t>
            </a:r>
            <a:r>
              <a:rPr lang="en-GB" sz="2400" dirty="0">
                <a:solidFill>
                  <a:srgbClr val="7A0000"/>
                </a:solidFill>
              </a:rPr>
              <a:t>: </a:t>
            </a:r>
            <a:r>
              <a:rPr lang="en-GB" sz="2800" dirty="0">
                <a:solidFill>
                  <a:srgbClr val="7A0000"/>
                </a:solidFill>
              </a:rPr>
              <a:t>a single diploma issued by at least two </a:t>
            </a:r>
            <a:endParaRPr lang="hr-HR" sz="2800" dirty="0" smtClean="0">
              <a:solidFill>
                <a:srgbClr val="7A0000"/>
              </a:solidFill>
            </a:endParaRPr>
          </a:p>
          <a:p>
            <a:endParaRPr lang="hr-HR" sz="2800" dirty="0">
              <a:solidFill>
                <a:srgbClr val="7A0000"/>
              </a:solidFill>
            </a:endParaRPr>
          </a:p>
          <a:p>
            <a:r>
              <a:rPr lang="en-GB" sz="2800" dirty="0" smtClean="0">
                <a:solidFill>
                  <a:srgbClr val="7A0000"/>
                </a:solidFill>
              </a:rPr>
              <a:t>higher education </a:t>
            </a:r>
            <a:r>
              <a:rPr lang="en-GB" sz="2800" dirty="0">
                <a:solidFill>
                  <a:srgbClr val="7A0000"/>
                </a:solidFill>
              </a:rPr>
              <a:t>institutions offering an integrated </a:t>
            </a:r>
            <a:endParaRPr lang="hr-HR" sz="2800" dirty="0" smtClean="0">
              <a:solidFill>
                <a:srgbClr val="7A0000"/>
              </a:solidFill>
            </a:endParaRPr>
          </a:p>
          <a:p>
            <a:endParaRPr lang="hr-HR" sz="2800" dirty="0">
              <a:solidFill>
                <a:srgbClr val="7A0000"/>
              </a:solidFill>
            </a:endParaRPr>
          </a:p>
          <a:p>
            <a:r>
              <a:rPr lang="en-GB" sz="2800" dirty="0" smtClean="0">
                <a:solidFill>
                  <a:srgbClr val="7A0000"/>
                </a:solidFill>
              </a:rPr>
              <a:t>programme and</a:t>
            </a:r>
            <a:r>
              <a:rPr lang="hr-HR" sz="2800" dirty="0" smtClean="0">
                <a:solidFill>
                  <a:srgbClr val="7A0000"/>
                </a:solidFill>
              </a:rPr>
              <a:t> </a:t>
            </a:r>
            <a:r>
              <a:rPr lang="en-GB" sz="2800" dirty="0" smtClean="0">
                <a:solidFill>
                  <a:srgbClr val="7A0000"/>
                </a:solidFill>
              </a:rPr>
              <a:t>recognised </a:t>
            </a:r>
            <a:r>
              <a:rPr lang="en-GB" sz="2800" dirty="0">
                <a:solidFill>
                  <a:srgbClr val="7A0000"/>
                </a:solidFill>
              </a:rPr>
              <a:t>officially in the countries </a:t>
            </a:r>
            <a:endParaRPr lang="hr-HR" sz="2800" dirty="0" smtClean="0">
              <a:solidFill>
                <a:srgbClr val="7A0000"/>
              </a:solidFill>
            </a:endParaRPr>
          </a:p>
          <a:p>
            <a:endParaRPr lang="hr-HR" sz="2800" dirty="0">
              <a:solidFill>
                <a:srgbClr val="7A0000"/>
              </a:solidFill>
            </a:endParaRPr>
          </a:p>
          <a:p>
            <a:r>
              <a:rPr lang="en-GB" sz="2800" dirty="0" smtClean="0">
                <a:solidFill>
                  <a:srgbClr val="7A0000"/>
                </a:solidFill>
              </a:rPr>
              <a:t>where </a:t>
            </a:r>
            <a:r>
              <a:rPr lang="en-GB" sz="2800" dirty="0">
                <a:solidFill>
                  <a:srgbClr val="7A0000"/>
                </a:solidFill>
              </a:rPr>
              <a:t>the degree- </a:t>
            </a:r>
            <a:r>
              <a:rPr lang="en-GB" sz="2800" dirty="0" smtClean="0">
                <a:solidFill>
                  <a:srgbClr val="7A0000"/>
                </a:solidFill>
              </a:rPr>
              <a:t>awarding</a:t>
            </a:r>
            <a:r>
              <a:rPr lang="hr-HR" sz="2800" dirty="0" smtClean="0">
                <a:solidFill>
                  <a:srgbClr val="7A0000"/>
                </a:solidFill>
              </a:rPr>
              <a:t> </a:t>
            </a:r>
            <a:r>
              <a:rPr lang="en-GB" sz="2800" dirty="0" smtClean="0">
                <a:solidFill>
                  <a:srgbClr val="7A0000"/>
                </a:solidFill>
              </a:rPr>
              <a:t>institutions </a:t>
            </a:r>
            <a:r>
              <a:rPr lang="en-GB" sz="2800" dirty="0">
                <a:solidFill>
                  <a:srgbClr val="7A0000"/>
                </a:solidFill>
              </a:rPr>
              <a:t>are </a:t>
            </a:r>
            <a:r>
              <a:rPr lang="en-GB" sz="2800" dirty="0" smtClean="0">
                <a:solidFill>
                  <a:srgbClr val="7A0000"/>
                </a:solidFill>
              </a:rPr>
              <a:t>located</a:t>
            </a:r>
            <a:endParaRPr lang="en-GB" sz="2800" dirty="0">
              <a:solidFill>
                <a:srgbClr val="7A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568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izgLogo bijeli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5095984"/>
            <a:ext cx="1595267" cy="159526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www.unizg.hr/uploads/pics/unizg-350G-logo-plava-pozadina.png"/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10000" contrast="-5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141202"/>
            <a:ext cx="1111344" cy="56514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539552" y="1772816"/>
            <a:ext cx="874419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solidFill>
                  <a:srgbClr val="0070C0"/>
                </a:solidFill>
              </a:rPr>
              <a:t> </a:t>
            </a:r>
            <a:r>
              <a:rPr lang="hr-HR" sz="2400" dirty="0" smtClean="0">
                <a:solidFill>
                  <a:srgbClr val="0070C0"/>
                </a:solidFill>
              </a:rPr>
              <a:t>    </a:t>
            </a:r>
            <a:r>
              <a:rPr lang="en-GB" sz="2400" b="1" dirty="0">
                <a:solidFill>
                  <a:srgbClr val="0070C0"/>
                </a:solidFill>
              </a:rPr>
              <a:t>Double or multiple degree</a:t>
            </a:r>
            <a:r>
              <a:rPr lang="en-GB" sz="2400" dirty="0">
                <a:solidFill>
                  <a:srgbClr val="7A0000"/>
                </a:solidFill>
              </a:rPr>
              <a:t>: two or more separate national </a:t>
            </a:r>
            <a:endParaRPr lang="hr-HR" sz="2400" dirty="0" smtClean="0">
              <a:solidFill>
                <a:srgbClr val="7A0000"/>
              </a:solidFill>
            </a:endParaRPr>
          </a:p>
          <a:p>
            <a:endParaRPr lang="hr-HR" sz="2400" dirty="0">
              <a:solidFill>
                <a:srgbClr val="7A0000"/>
              </a:solidFill>
            </a:endParaRPr>
          </a:p>
          <a:p>
            <a:r>
              <a:rPr lang="en-GB" sz="2400" dirty="0" smtClean="0">
                <a:solidFill>
                  <a:srgbClr val="7A0000"/>
                </a:solidFill>
              </a:rPr>
              <a:t>diplomas </a:t>
            </a:r>
            <a:r>
              <a:rPr lang="en-GB" sz="2400" dirty="0">
                <a:solidFill>
                  <a:srgbClr val="7A0000"/>
                </a:solidFill>
              </a:rPr>
              <a:t>issued by two or more higher education institutions and </a:t>
            </a:r>
            <a:endParaRPr lang="hr-HR" sz="2400" dirty="0" smtClean="0">
              <a:solidFill>
                <a:srgbClr val="7A0000"/>
              </a:solidFill>
            </a:endParaRPr>
          </a:p>
          <a:p>
            <a:endParaRPr lang="hr-HR" sz="2400" dirty="0">
              <a:solidFill>
                <a:srgbClr val="7A0000"/>
              </a:solidFill>
            </a:endParaRPr>
          </a:p>
          <a:p>
            <a:r>
              <a:rPr lang="en-GB" sz="2400" dirty="0" smtClean="0">
                <a:solidFill>
                  <a:srgbClr val="7A0000"/>
                </a:solidFill>
              </a:rPr>
              <a:t>recognised </a:t>
            </a:r>
            <a:r>
              <a:rPr lang="en-GB" sz="2400" dirty="0">
                <a:solidFill>
                  <a:srgbClr val="7A0000"/>
                </a:solidFill>
              </a:rPr>
              <a:t>officially in the countries where the degree- awarding </a:t>
            </a:r>
            <a:endParaRPr lang="hr-HR" sz="2400" dirty="0" smtClean="0">
              <a:solidFill>
                <a:srgbClr val="7A0000"/>
              </a:solidFill>
            </a:endParaRPr>
          </a:p>
          <a:p>
            <a:endParaRPr lang="hr-HR" sz="2400" dirty="0">
              <a:solidFill>
                <a:srgbClr val="7A0000"/>
              </a:solidFill>
            </a:endParaRPr>
          </a:p>
          <a:p>
            <a:r>
              <a:rPr lang="en-GB" sz="2400" dirty="0" smtClean="0">
                <a:solidFill>
                  <a:srgbClr val="7A0000"/>
                </a:solidFill>
              </a:rPr>
              <a:t>institutions </a:t>
            </a:r>
            <a:r>
              <a:rPr lang="en-GB" sz="2400" dirty="0">
                <a:solidFill>
                  <a:srgbClr val="7A0000"/>
                </a:solidFill>
              </a:rPr>
              <a:t>are </a:t>
            </a:r>
            <a:r>
              <a:rPr lang="en-GB" sz="2400" dirty="0" smtClean="0">
                <a:solidFill>
                  <a:srgbClr val="7A0000"/>
                </a:solidFill>
              </a:rPr>
              <a:t>located</a:t>
            </a:r>
            <a:endParaRPr lang="en-GB" sz="2800" dirty="0">
              <a:solidFill>
                <a:srgbClr val="7A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99792" y="4858758"/>
            <a:ext cx="6059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u="sng" dirty="0">
                <a:hlinkClick r:id="rId6"/>
              </a:rPr>
              <a:t>https://</a:t>
            </a:r>
            <a:r>
              <a:rPr lang="en-GB" i="1" u="sng" dirty="0" smtClean="0">
                <a:hlinkClick r:id="rId6"/>
              </a:rPr>
              <a:t>ec.europa.eu/info/sites/info/files/ejd_itn_ejd_2017.pdf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7213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2249</TotalTime>
  <Words>446</Words>
  <Application>Microsoft Office PowerPoint</Application>
  <PresentationFormat>Prezentácia na obrazovke (4:3)</PresentationFormat>
  <Paragraphs>128</Paragraphs>
  <Slides>12</Slides>
  <Notes>12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3" baseType="lpstr">
      <vt:lpstr>Office Theme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>PMF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Biologija</dc:creator>
  <cp:lastModifiedBy>Bitusikova Alexandra</cp:lastModifiedBy>
  <cp:revision>108</cp:revision>
  <dcterms:created xsi:type="dcterms:W3CDTF">2017-01-16T19:32:22Z</dcterms:created>
  <dcterms:modified xsi:type="dcterms:W3CDTF">2019-10-03T06:39:15Z</dcterms:modified>
</cp:coreProperties>
</file>