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3" r:id="rId2"/>
    <p:sldId id="281" r:id="rId3"/>
    <p:sldId id="282" r:id="rId4"/>
    <p:sldId id="284" r:id="rId5"/>
    <p:sldId id="272" r:id="rId6"/>
    <p:sldId id="276" r:id="rId7"/>
    <p:sldId id="277" r:id="rId8"/>
    <p:sldId id="278" r:id="rId9"/>
    <p:sldId id="279" r:id="rId10"/>
    <p:sldId id="275" r:id="rId11"/>
    <p:sldId id="280" r:id="rId12"/>
    <p:sldId id="285" r:id="rId13"/>
    <p:sldId id="286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EF95-E232-483A-B08A-E0A088B080A7}" type="datetimeFigureOut">
              <a:rPr lang="en-GB" smtClean="0"/>
              <a:t>11/12/2019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AABB1-33D0-490A-8F65-0E2FCBEEC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199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59BD8-427A-43A6-AEE0-A6CAE913F694}" type="datetimeFigureOut">
              <a:rPr lang="en-GB" smtClean="0"/>
              <a:t>11/12/2019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69034-12FB-4A4C-B885-362305F2F5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37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FCDE-7375-41A6-AA58-C5A8488922D6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45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C832D-DA70-4815-903C-E4EC4C980648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30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5B5E6-9999-49CE-B7AE-EB5D93D104CD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3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579E-C215-4D46-9F00-FCE9803D788E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20D-129E-4D9E-A2A0-CE5AE34E94CA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F1A2A-9ECF-4D79-91A4-DAAC98D7228B}" type="datetime1">
              <a:rPr lang="en-GB" smtClean="0"/>
              <a:t>11/12/2019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8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5E0A-BB7C-4686-AA14-D829870E7BD4}" type="datetime1">
              <a:rPr lang="en-GB" smtClean="0"/>
              <a:t>11/12/2019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01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2E2C-97E9-406C-99AF-A30B15C11132}" type="datetime1">
              <a:rPr lang="en-GB" smtClean="0"/>
              <a:t>11/12/2019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67B0-696B-43D6-84E1-A6BFB22C1749}" type="datetime1">
              <a:rPr lang="en-GB" smtClean="0"/>
              <a:t>11/12/2019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10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FD6A-16C4-48AC-BE67-FD7EA4E79F39}" type="datetime1">
              <a:rPr lang="en-GB" smtClean="0"/>
              <a:t>11/12/2019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16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710C-0DB5-41CF-9E53-ADC57AB88758}" type="datetime1">
              <a:rPr lang="en-GB" smtClean="0"/>
              <a:t>11/12/2019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07E5E-4000-4743-BDAD-5F6D44221742}" type="datetime1">
              <a:rPr lang="en-GB" smtClean="0"/>
              <a:t>11/12/2019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/>
              <a:t>MARDS </a:t>
            </a:r>
            <a:r>
              <a:rPr lang="sk-SK" b="1" dirty="0" err="1" smtClean="0"/>
              <a:t>Trainings</a:t>
            </a:r>
            <a:r>
              <a:rPr lang="sk-SK" b="1" dirty="0" smtClean="0"/>
              <a:t>: </a:t>
            </a:r>
            <a:br>
              <a:rPr lang="sk-SK" b="1" dirty="0" smtClean="0"/>
            </a:br>
            <a:r>
              <a:rPr lang="sk-SK" b="1" dirty="0" err="1" smtClean="0"/>
              <a:t>An</a:t>
            </a:r>
            <a:r>
              <a:rPr lang="sk-SK" b="1" dirty="0" smtClean="0"/>
              <a:t> </a:t>
            </a:r>
            <a:r>
              <a:rPr lang="sk-SK" b="1" dirty="0" err="1" smtClean="0"/>
              <a:t>overview</a:t>
            </a:r>
            <a:r>
              <a:rPr lang="sk-SK" b="1" dirty="0" smtClean="0"/>
              <a:t> of WP2 </a:t>
            </a:r>
            <a:endParaRPr lang="sk-SK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Alexandra </a:t>
            </a:r>
            <a:r>
              <a:rPr lang="sk-SK" sz="2400" dirty="0" err="1" smtClean="0"/>
              <a:t>Bitusikova</a:t>
            </a:r>
            <a:endParaRPr lang="sk-SK" sz="2400" dirty="0" smtClean="0"/>
          </a:p>
          <a:p>
            <a:r>
              <a:rPr lang="sk-SK" sz="2400" dirty="0" smtClean="0"/>
              <a:t>Matej </a:t>
            </a:r>
            <a:r>
              <a:rPr lang="sk-SK" sz="2400" dirty="0" err="1" smtClean="0"/>
              <a:t>Bel</a:t>
            </a:r>
            <a:r>
              <a:rPr lang="sk-SK" sz="2400" dirty="0" smtClean="0"/>
              <a:t> </a:t>
            </a:r>
            <a:r>
              <a:rPr lang="sk-SK" sz="2400" dirty="0" err="1" smtClean="0"/>
              <a:t>University</a:t>
            </a:r>
            <a:r>
              <a:rPr lang="sk-SK" sz="2400" dirty="0" smtClean="0"/>
              <a:t> in </a:t>
            </a:r>
            <a:r>
              <a:rPr lang="sk-SK" sz="2400" dirty="0" err="1" smtClean="0"/>
              <a:t>Banska</a:t>
            </a:r>
            <a:r>
              <a:rPr lang="sk-SK" sz="2400" dirty="0" smtClean="0"/>
              <a:t> Bystrica, Slovakia</a:t>
            </a:r>
            <a:endParaRPr lang="sk-SK" sz="2400" dirty="0"/>
          </a:p>
          <a:p>
            <a:r>
              <a:rPr lang="sk-SK" sz="2400" dirty="0" err="1" smtClean="0"/>
              <a:t>Vienna</a:t>
            </a:r>
            <a:r>
              <a:rPr lang="sk-SK" sz="2400" dirty="0" smtClean="0"/>
              <a:t>, 11 December 2019</a:t>
            </a:r>
            <a:endParaRPr lang="sk-SK" sz="24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79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err="1" smtClean="0"/>
              <a:t>Important</a:t>
            </a:r>
            <a:r>
              <a:rPr lang="sk-SK" b="1" dirty="0" smtClean="0"/>
              <a:t> </a:t>
            </a:r>
            <a:r>
              <a:rPr lang="sk-SK" b="1" dirty="0" err="1" smtClean="0"/>
              <a:t>task</a:t>
            </a:r>
            <a:r>
              <a:rPr lang="sk-SK" b="1" dirty="0" smtClean="0"/>
              <a:t> </a:t>
            </a:r>
            <a:br>
              <a:rPr lang="sk-SK" b="1" dirty="0" smtClean="0"/>
            </a:br>
            <a:r>
              <a:rPr lang="sk-SK" b="1" dirty="0" err="1" smtClean="0"/>
              <a:t>for</a:t>
            </a:r>
            <a:r>
              <a:rPr lang="sk-SK" b="1" dirty="0" smtClean="0"/>
              <a:t> </a:t>
            </a:r>
            <a:r>
              <a:rPr lang="sk-SK" b="1" dirty="0" err="1" smtClean="0"/>
              <a:t>all</a:t>
            </a:r>
            <a:r>
              <a:rPr lang="sk-SK" b="1" dirty="0" smtClean="0"/>
              <a:t> </a:t>
            </a:r>
            <a:r>
              <a:rPr lang="sk-SK" b="1" dirty="0" err="1" smtClean="0"/>
              <a:t>trainings</a:t>
            </a:r>
            <a:r>
              <a:rPr lang="sk-SK" b="1" dirty="0" smtClean="0"/>
              <a:t>´ </a:t>
            </a:r>
            <a:r>
              <a:rPr lang="sk-SK" b="1" dirty="0" err="1" smtClean="0"/>
              <a:t>participants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sz="3900" b="1" dirty="0"/>
              <a:t>E</a:t>
            </a:r>
            <a:r>
              <a:rPr lang="en-US" sz="3900" b="1" dirty="0" smtClean="0"/>
              <a:t>ach </a:t>
            </a:r>
            <a:r>
              <a:rPr lang="en-US" sz="3900" b="1" dirty="0"/>
              <a:t>person participating in the training is obliged to write individual mobility report (IMR) </a:t>
            </a:r>
            <a:r>
              <a:rPr lang="en-US" sz="3900" dirty="0"/>
              <a:t>which form will be defined by SC. In addition on travel </a:t>
            </a:r>
            <a:r>
              <a:rPr lang="en-US" sz="3900" dirty="0" smtClean="0"/>
              <a:t>details</a:t>
            </a:r>
            <a:r>
              <a:rPr lang="sk-SK" sz="3900" dirty="0" smtClean="0"/>
              <a:t>,</a:t>
            </a:r>
            <a:r>
              <a:rPr lang="en-US" sz="3900" dirty="0" smtClean="0"/>
              <a:t> </a:t>
            </a:r>
            <a:r>
              <a:rPr lang="en-US" sz="3900" dirty="0"/>
              <a:t>the report should include the list of the research performances/skills improved as well as an individual set of recommendations to be implemented in local institution. </a:t>
            </a:r>
            <a:endParaRPr lang="sk-SK" sz="3900" dirty="0" smtClean="0"/>
          </a:p>
          <a:p>
            <a:r>
              <a:rPr lang="sk-SK" sz="3900" b="1" dirty="0" err="1" smtClean="0"/>
              <a:t>Deadline</a:t>
            </a:r>
            <a:r>
              <a:rPr lang="sk-SK" sz="3900" b="1" dirty="0" smtClean="0"/>
              <a:t>: 1 </a:t>
            </a:r>
            <a:r>
              <a:rPr lang="sk-SK" sz="3900" b="1" dirty="0" err="1" smtClean="0"/>
              <a:t>February</a:t>
            </a:r>
            <a:r>
              <a:rPr lang="sk-SK" sz="3900" b="1" dirty="0" smtClean="0"/>
              <a:t> 2020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29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/>
              <a:t>Questions</a:t>
            </a:r>
            <a:r>
              <a:rPr lang="sk-SK" b="1" dirty="0" smtClean="0"/>
              <a:t> </a:t>
            </a:r>
            <a:r>
              <a:rPr lang="sk-SK" b="1" dirty="0" err="1" smtClean="0"/>
              <a:t>for</a:t>
            </a:r>
            <a:r>
              <a:rPr lang="sk-SK" b="1" dirty="0" smtClean="0"/>
              <a:t> </a:t>
            </a:r>
            <a:r>
              <a:rPr lang="sk-SK" b="1" dirty="0" err="1" smtClean="0"/>
              <a:t>discussion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err="1" smtClean="0"/>
              <a:t>Form</a:t>
            </a:r>
            <a:r>
              <a:rPr lang="sk-SK" dirty="0" smtClean="0"/>
              <a:t> of </a:t>
            </a:r>
            <a:r>
              <a:rPr lang="sk-SK" dirty="0" err="1" smtClean="0"/>
              <a:t>the</a:t>
            </a:r>
            <a:r>
              <a:rPr lang="sk-SK" dirty="0" smtClean="0"/>
              <a:t> IMR – </a:t>
            </a:r>
            <a:r>
              <a:rPr lang="sk-SK" dirty="0" err="1" smtClean="0"/>
              <a:t>Individual</a:t>
            </a:r>
            <a:r>
              <a:rPr lang="sk-SK" dirty="0" smtClean="0"/>
              <a:t> Mobility Report (</a:t>
            </a:r>
            <a:r>
              <a:rPr lang="sk-SK" dirty="0" err="1" smtClean="0">
                <a:solidFill>
                  <a:srgbClr val="002060"/>
                </a:solidFill>
              </a:rPr>
              <a:t>Proposal</a:t>
            </a:r>
            <a:r>
              <a:rPr lang="sk-SK" dirty="0" smtClean="0">
                <a:solidFill>
                  <a:srgbClr val="002060"/>
                </a:solidFill>
              </a:rPr>
              <a:t> of </a:t>
            </a:r>
            <a:r>
              <a:rPr lang="sk-SK" dirty="0" err="1" smtClean="0">
                <a:solidFill>
                  <a:srgbClr val="002060"/>
                </a:solidFill>
              </a:rPr>
              <a:t>template</a:t>
            </a:r>
            <a:r>
              <a:rPr lang="sk-SK" dirty="0" smtClean="0">
                <a:solidFill>
                  <a:srgbClr val="002060"/>
                </a:solidFill>
              </a:rPr>
              <a:t> </a:t>
            </a:r>
            <a:r>
              <a:rPr lang="sk-SK" dirty="0" err="1" smtClean="0">
                <a:solidFill>
                  <a:srgbClr val="002060"/>
                </a:solidFill>
              </a:rPr>
              <a:t>for</a:t>
            </a:r>
            <a:r>
              <a:rPr lang="sk-SK" dirty="0" smtClean="0">
                <a:solidFill>
                  <a:srgbClr val="002060"/>
                </a:solidFill>
              </a:rPr>
              <a:t> IMR by UMB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Deadline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this</a:t>
            </a:r>
            <a:r>
              <a:rPr lang="sk-SK" dirty="0" smtClean="0"/>
              <a:t> </a:t>
            </a:r>
            <a:r>
              <a:rPr lang="sk-SK" dirty="0" err="1" smtClean="0"/>
              <a:t>activity</a:t>
            </a:r>
            <a:r>
              <a:rPr lang="sk-SK" dirty="0" smtClean="0"/>
              <a:t> (1 </a:t>
            </a:r>
            <a:r>
              <a:rPr lang="sk-SK" dirty="0" err="1" smtClean="0"/>
              <a:t>Feb</a:t>
            </a:r>
            <a:r>
              <a:rPr lang="sk-SK" dirty="0" smtClean="0"/>
              <a:t> 2020?) </a:t>
            </a:r>
          </a:p>
          <a:p>
            <a:r>
              <a:rPr lang="sk-SK" dirty="0" err="1" smtClean="0"/>
              <a:t>Guidelines</a:t>
            </a:r>
            <a:r>
              <a:rPr lang="sk-SK" dirty="0" smtClean="0"/>
              <a:t> and </a:t>
            </a:r>
            <a:r>
              <a:rPr lang="sk-SK" dirty="0" err="1" smtClean="0"/>
              <a:t>recommendations</a:t>
            </a:r>
            <a:r>
              <a:rPr lang="sk-SK" dirty="0" smtClean="0"/>
              <a:t> – </a:t>
            </a:r>
            <a:r>
              <a:rPr lang="sk-SK" dirty="0" err="1" smtClean="0"/>
              <a:t>what</a:t>
            </a:r>
            <a:r>
              <a:rPr lang="sk-SK" dirty="0" smtClean="0"/>
              <a:t> </a:t>
            </a:r>
            <a:r>
              <a:rPr lang="sk-SK" dirty="0" err="1" smtClean="0"/>
              <a:t>form</a:t>
            </a:r>
            <a:r>
              <a:rPr lang="sk-SK" dirty="0" smtClean="0"/>
              <a:t>? </a:t>
            </a:r>
            <a:endParaRPr lang="sk-SK" dirty="0"/>
          </a:p>
          <a:p>
            <a:r>
              <a:rPr lang="sk-SK" dirty="0" err="1" smtClean="0"/>
              <a:t>Trainings</a:t>
            </a:r>
            <a:r>
              <a:rPr lang="sk-SK" dirty="0" smtClean="0"/>
              <a:t>  - </a:t>
            </a:r>
            <a:r>
              <a:rPr lang="sk-SK" dirty="0" err="1" smtClean="0"/>
              <a:t>very</a:t>
            </a:r>
            <a:r>
              <a:rPr lang="sk-SK" dirty="0" smtClean="0"/>
              <a:t> </a:t>
            </a:r>
            <a:r>
              <a:rPr lang="sk-SK" dirty="0" err="1" smtClean="0"/>
              <a:t>diverse</a:t>
            </a:r>
            <a:r>
              <a:rPr lang="sk-SK" dirty="0" smtClean="0"/>
              <a:t>, </a:t>
            </a:r>
            <a:r>
              <a:rPr lang="sk-SK" dirty="0" err="1" smtClean="0"/>
              <a:t>not</a:t>
            </a:r>
            <a:r>
              <a:rPr lang="sk-SK" dirty="0" smtClean="0"/>
              <a:t> </a:t>
            </a:r>
            <a:r>
              <a:rPr lang="sk-SK" dirty="0" err="1" smtClean="0"/>
              <a:t>easy</a:t>
            </a:r>
            <a:r>
              <a:rPr lang="sk-SK" dirty="0" smtClean="0"/>
              <a:t> to </a:t>
            </a:r>
            <a:r>
              <a:rPr lang="sk-SK" dirty="0" err="1" smtClean="0"/>
              <a:t>prepare</a:t>
            </a:r>
            <a:r>
              <a:rPr lang="sk-SK" dirty="0" smtClean="0"/>
              <a:t> </a:t>
            </a:r>
            <a:r>
              <a:rPr lang="sk-SK" dirty="0" err="1" smtClean="0"/>
              <a:t>guidelines</a:t>
            </a:r>
            <a:r>
              <a:rPr lang="sk-SK" dirty="0" smtClean="0"/>
              <a:t> and </a:t>
            </a:r>
            <a:r>
              <a:rPr lang="sk-SK" dirty="0" err="1" smtClean="0"/>
              <a:t>recommendations</a:t>
            </a:r>
            <a:r>
              <a:rPr lang="sk-SK" dirty="0" smtClean="0"/>
              <a:t> in </a:t>
            </a:r>
            <a:r>
              <a:rPr lang="sk-SK" dirty="0" err="1" smtClean="0"/>
              <a:t>all</a:t>
            </a:r>
            <a:r>
              <a:rPr lang="sk-SK" dirty="0" smtClean="0"/>
              <a:t> </a:t>
            </a:r>
            <a:r>
              <a:rPr lang="sk-SK" dirty="0" err="1" smtClean="0"/>
              <a:t>areas</a:t>
            </a:r>
            <a:r>
              <a:rPr lang="sk-SK" dirty="0" smtClean="0"/>
              <a:t> – </a:t>
            </a:r>
            <a:r>
              <a:rPr lang="sk-SK" dirty="0" err="1" smtClean="0"/>
              <a:t>shouldn´t</a:t>
            </a:r>
            <a:r>
              <a:rPr lang="sk-SK" dirty="0" smtClean="0"/>
              <a:t> </a:t>
            </a:r>
            <a:r>
              <a:rPr lang="sk-SK" dirty="0" err="1" smtClean="0"/>
              <a:t>we</a:t>
            </a:r>
            <a:r>
              <a:rPr lang="sk-SK" dirty="0" smtClean="0"/>
              <a:t> </a:t>
            </a:r>
            <a:r>
              <a:rPr lang="sk-SK" dirty="0" err="1" smtClean="0"/>
              <a:t>focus</a:t>
            </a:r>
            <a:r>
              <a:rPr lang="sk-SK" dirty="0" smtClean="0"/>
              <a:t> on </a:t>
            </a:r>
            <a:r>
              <a:rPr lang="sk-SK" dirty="0" err="1" smtClean="0"/>
              <a:t>collaborarive</a:t>
            </a:r>
            <a:r>
              <a:rPr lang="sk-SK" dirty="0" smtClean="0"/>
              <a:t>/ </a:t>
            </a:r>
            <a:r>
              <a:rPr lang="sk-SK" dirty="0" err="1" smtClean="0"/>
              <a:t>joint</a:t>
            </a:r>
            <a:r>
              <a:rPr lang="sk-SK" dirty="0" smtClean="0"/>
              <a:t> </a:t>
            </a:r>
            <a:r>
              <a:rPr lang="sk-SK" dirty="0" err="1" smtClean="0"/>
              <a:t>programmes</a:t>
            </a:r>
            <a:r>
              <a:rPr lang="sk-SK" dirty="0" smtClean="0"/>
              <a:t> </a:t>
            </a:r>
            <a:r>
              <a:rPr lang="sk-SK" dirty="0" err="1" smtClean="0"/>
              <a:t>only</a:t>
            </a:r>
            <a:r>
              <a:rPr lang="sk-SK" dirty="0" smtClean="0"/>
              <a:t>?</a:t>
            </a:r>
          </a:p>
          <a:p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556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Individual</a:t>
            </a:r>
            <a:r>
              <a:rPr lang="sk-SK" dirty="0" smtClean="0"/>
              <a:t> Mobility Report</a:t>
            </a:r>
            <a:endParaRPr lang="sk-SK" dirty="0"/>
          </a:p>
        </p:txBody>
      </p:sp>
      <p:graphicFrame>
        <p:nvGraphicFramePr>
          <p:cNvPr id="5" name="Zástupný symbol obsah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16684"/>
              </p:ext>
            </p:extLst>
          </p:nvPr>
        </p:nvGraphicFramePr>
        <p:xfrm>
          <a:off x="463529" y="1196752"/>
          <a:ext cx="8229007" cy="168249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919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9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787650" algn="r"/>
                        </a:tabLst>
                      </a:pPr>
                      <a:r>
                        <a:rPr lang="en-GB" sz="1200" dirty="0">
                          <a:effectLst/>
                        </a:rPr>
                        <a:t>Name:	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From (Partner Name):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From Country: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Partner Number: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sk-SK" sz="1200" dirty="0" err="1" smtClean="0">
                          <a:effectLst/>
                        </a:rPr>
                        <a:t>Training</a:t>
                      </a:r>
                      <a:r>
                        <a:rPr lang="sk-SK" sz="1200" baseline="0" dirty="0" smtClean="0">
                          <a:effectLst/>
                        </a:rPr>
                        <a:t> </a:t>
                      </a:r>
                      <a:r>
                        <a:rPr lang="sk-SK" sz="1200" baseline="0" dirty="0" err="1" smtClean="0">
                          <a:effectLst/>
                        </a:rPr>
                        <a:t>delivered</a:t>
                      </a:r>
                      <a:r>
                        <a:rPr lang="sk-SK" sz="1200" baseline="0" dirty="0" smtClean="0">
                          <a:effectLst/>
                        </a:rPr>
                        <a:t> by (</a:t>
                      </a:r>
                      <a:r>
                        <a:rPr lang="en-GB" sz="1200" dirty="0" smtClean="0">
                          <a:effectLst/>
                        </a:rPr>
                        <a:t>Partner</a:t>
                      </a:r>
                      <a:r>
                        <a:rPr lang="sk-SK" sz="1200" dirty="0" smtClean="0">
                          <a:effectLst/>
                        </a:rPr>
                        <a:t>/s</a:t>
                      </a:r>
                      <a:r>
                        <a:rPr lang="en-GB" sz="1200" dirty="0" smtClean="0">
                          <a:effectLst/>
                        </a:rPr>
                        <a:t> </a:t>
                      </a:r>
                      <a:r>
                        <a:rPr lang="en-GB" sz="1200" dirty="0">
                          <a:effectLst/>
                        </a:rPr>
                        <a:t>Name):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To Country: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 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Date of Arrival: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713230" algn="ctr"/>
                        </a:tabLst>
                      </a:pPr>
                      <a:r>
                        <a:rPr lang="en-GB" sz="1200" smtClean="0">
                          <a:effectLst/>
                        </a:rPr>
                        <a:t> 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Date of Departure:</a:t>
                      </a:r>
                      <a:endParaRPr lang="sk-SK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 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115" marR="12611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9" name="BlokTextu 8"/>
          <p:cNvSpPr txBox="1"/>
          <p:nvPr/>
        </p:nvSpPr>
        <p:spPr>
          <a:xfrm>
            <a:off x="611560" y="3068960"/>
            <a:ext cx="842493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Objectives of the mobility:  </a:t>
            </a:r>
            <a:endParaRPr lang="sk-SK" sz="1200" dirty="0"/>
          </a:p>
          <a:p>
            <a:pPr lvl="0"/>
            <a:r>
              <a:rPr lang="en-GB" sz="1400" i="1" dirty="0"/>
              <a:t>Training of academic and professional staff on EU practices of doctoral education during the mobility was implemented via (choose appropriate): </a:t>
            </a:r>
            <a:endParaRPr lang="sk-SK" sz="1200" dirty="0"/>
          </a:p>
          <a:p>
            <a:pPr lvl="1"/>
            <a:r>
              <a:rPr lang="en-GB" sz="1400" i="1" dirty="0"/>
              <a:t>study and understand  the development, organizational and institutional aspects of doctoral studies in ……………, </a:t>
            </a:r>
            <a:endParaRPr lang="sk-SK" sz="1200" dirty="0"/>
          </a:p>
          <a:p>
            <a:pPr lvl="1"/>
            <a:r>
              <a:rPr lang="en-GB" sz="1400" i="1" dirty="0"/>
              <a:t>familiarization with the concrete doctoral study programmes at the …………</a:t>
            </a:r>
            <a:r>
              <a:rPr lang="en-US" sz="1400" i="1" dirty="0"/>
              <a:t>University,</a:t>
            </a:r>
            <a:endParaRPr lang="sk-SK" sz="1200" dirty="0"/>
          </a:p>
          <a:p>
            <a:pPr lvl="1"/>
            <a:r>
              <a:rPr lang="en-US" sz="1400" i="1" dirty="0"/>
              <a:t>meeting</a:t>
            </a:r>
            <a:r>
              <a:rPr lang="en-GB" sz="1400" i="1" dirty="0"/>
              <a:t> doctoral candidates at the……………..;</a:t>
            </a:r>
            <a:endParaRPr lang="sk-SK" sz="1200" dirty="0"/>
          </a:p>
          <a:p>
            <a:pPr lvl="1"/>
            <a:r>
              <a:rPr lang="en-GB" sz="1400" i="1" dirty="0"/>
              <a:t>attendance of</a:t>
            </a:r>
            <a:r>
              <a:rPr lang="en-US" sz="1400" i="1" dirty="0"/>
              <a:t> appropriate professional events (workshops, seminars, classes) which should be helpful for filling the project aims, </a:t>
            </a:r>
            <a:endParaRPr lang="sk-SK" sz="1200" dirty="0"/>
          </a:p>
          <a:p>
            <a:pPr lvl="1"/>
            <a:r>
              <a:rPr lang="en-US" sz="1400" i="1" dirty="0"/>
              <a:t>study of available materials (books, scientific papers, databases, etc.) related with the topic and content of the project MARDS,</a:t>
            </a:r>
            <a:endParaRPr lang="sk-SK" sz="1200" dirty="0"/>
          </a:p>
          <a:p>
            <a:pPr lvl="1"/>
            <a:r>
              <a:rPr lang="en-US" sz="1400" i="1" dirty="0"/>
              <a:t>exchange of ideas and knowledge among the project participants on the doctoral studies,</a:t>
            </a:r>
            <a:endParaRPr lang="sk-SK" sz="1200" dirty="0"/>
          </a:p>
          <a:p>
            <a:pPr lvl="0"/>
            <a:r>
              <a:rPr lang="en-GB" sz="1400" i="1" dirty="0"/>
              <a:t>Preparation of Guidelines and/or recommendations for…………….. </a:t>
            </a:r>
            <a:endParaRPr lang="sk-SK" sz="1200" dirty="0"/>
          </a:p>
          <a:p>
            <a:r>
              <a:rPr lang="en-GB" sz="1400" b="1" dirty="0"/>
              <a:t> </a:t>
            </a:r>
            <a:endParaRPr lang="sk-SK" sz="1200" dirty="0"/>
          </a:p>
        </p:txBody>
      </p:sp>
    </p:spTree>
    <p:extLst>
      <p:ext uri="{BB962C8B-B14F-4D97-AF65-F5344CB8AC3E}">
        <p14:creationId xmlns:p14="http://schemas.microsoft.com/office/powerpoint/2010/main" val="3720188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Individual</a:t>
            </a:r>
            <a:r>
              <a:rPr lang="sk-SK" dirty="0"/>
              <a:t> Mobility Report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/>
              <a:t>Short description of the mobility</a:t>
            </a:r>
            <a:r>
              <a:rPr lang="en-GB" b="1" dirty="0" smtClean="0"/>
              <a:t>:</a:t>
            </a:r>
            <a:r>
              <a:rPr lang="en-US" i="1" dirty="0"/>
              <a:t> </a:t>
            </a:r>
            <a:endParaRPr lang="sk-SK" sz="2800" dirty="0"/>
          </a:p>
          <a:p>
            <a:r>
              <a:rPr lang="en-US" i="1" dirty="0"/>
              <a:t>The</a:t>
            </a:r>
            <a:r>
              <a:rPr lang="en-GB" i="1" dirty="0"/>
              <a:t> programme</a:t>
            </a:r>
            <a:r>
              <a:rPr lang="en-US" i="1" dirty="0"/>
              <a:t> of the visit was organized by the representatives of………………. </a:t>
            </a:r>
            <a:endParaRPr lang="sk-SK" i="1" dirty="0" smtClean="0"/>
          </a:p>
          <a:p>
            <a:r>
              <a:rPr lang="en-US" i="1" dirty="0" smtClean="0"/>
              <a:t>The </a:t>
            </a:r>
            <a:r>
              <a:rPr lang="en-US" i="1" dirty="0"/>
              <a:t>visit included participation on different events, seminars, meetings, visits and discussions, etc.: </a:t>
            </a:r>
            <a:endParaRPr lang="sk-SK" sz="2800" dirty="0"/>
          </a:p>
          <a:p>
            <a:r>
              <a:rPr lang="en-GB" i="1" dirty="0"/>
              <a:t>……………………………………………..</a:t>
            </a:r>
            <a:endParaRPr lang="sk-SK" sz="2800" dirty="0"/>
          </a:p>
          <a:p>
            <a:r>
              <a:rPr lang="en-GB" i="1" dirty="0"/>
              <a:t>(concrete points according to Principal agenda </a:t>
            </a:r>
            <a:r>
              <a:rPr lang="sk-SK" i="1" dirty="0" err="1" smtClean="0"/>
              <a:t>for</a:t>
            </a:r>
            <a:r>
              <a:rPr lang="sk-SK" i="1" dirty="0" smtClean="0"/>
              <a:t> </a:t>
            </a:r>
            <a:r>
              <a:rPr lang="sk-SK" i="1" dirty="0" err="1" smtClean="0"/>
              <a:t>training</a:t>
            </a:r>
            <a:r>
              <a:rPr lang="sk-SK" i="1" dirty="0" smtClean="0"/>
              <a:t> </a:t>
            </a:r>
            <a:r>
              <a:rPr lang="en-GB" i="1" dirty="0" smtClean="0"/>
              <a:t>)</a:t>
            </a:r>
            <a:endParaRPr lang="sk-SK" sz="2800" dirty="0"/>
          </a:p>
          <a:p>
            <a:pPr marL="0" indent="0">
              <a:buNone/>
            </a:pPr>
            <a:endParaRPr lang="sk-SK" sz="2800" dirty="0"/>
          </a:p>
          <a:p>
            <a:r>
              <a:rPr lang="en-GB" b="1" dirty="0"/>
              <a:t>Learning outcomes of the mobility:</a:t>
            </a:r>
            <a:endParaRPr lang="sk-SK" sz="2800" dirty="0"/>
          </a:p>
          <a:p>
            <a:pPr lvl="0"/>
            <a:r>
              <a:rPr lang="en-GB" i="1" dirty="0"/>
              <a:t>List of the research performances/skills improved…………</a:t>
            </a:r>
            <a:endParaRPr lang="sk-SK" sz="2800" dirty="0"/>
          </a:p>
          <a:p>
            <a:pPr lvl="0"/>
            <a:r>
              <a:rPr lang="en-GB" i="1" dirty="0"/>
              <a:t>Set of recommendations to be implemented in local institutions……….</a:t>
            </a:r>
            <a:endParaRPr lang="sk-SK" sz="2800" dirty="0"/>
          </a:p>
          <a:p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291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chemeClr val="tx2"/>
                </a:solidFill>
              </a:rPr>
              <a:t>Thank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you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very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much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</a:t>
            </a:r>
            <a:r>
              <a:rPr lang="en-GB" dirty="0" smtClean="0"/>
              <a:t>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19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4000" b="1" dirty="0" smtClean="0"/>
              <a:t>MARDS </a:t>
            </a:r>
            <a:r>
              <a:rPr lang="sk-SK" sz="4000" b="1" dirty="0" err="1" smtClean="0"/>
              <a:t>proposal</a:t>
            </a:r>
            <a:r>
              <a:rPr lang="sk-SK" sz="4000" b="1" dirty="0" smtClean="0"/>
              <a:t>:</a:t>
            </a:r>
            <a:br>
              <a:rPr lang="sk-SK" sz="4000" b="1" dirty="0" smtClean="0"/>
            </a:br>
            <a:r>
              <a:rPr lang="sk-SK" sz="4000" b="1" dirty="0" smtClean="0"/>
              <a:t>WP2 (</a:t>
            </a:r>
            <a:r>
              <a:rPr lang="sk-SK" sz="4000" b="1" dirty="0" err="1" smtClean="0"/>
              <a:t>Development</a:t>
            </a:r>
            <a:r>
              <a:rPr lang="sk-SK" sz="4000" b="1" dirty="0" smtClean="0"/>
              <a:t>)</a:t>
            </a:r>
            <a:endParaRPr lang="sk-SK" sz="40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b="1" dirty="0" smtClean="0"/>
              <a:t>WP2 Title: </a:t>
            </a:r>
            <a:r>
              <a:rPr lang="en-US" dirty="0"/>
              <a:t>Training of Montenegrin and Albanian academic staff and professionals/administration in doctoral education 	</a:t>
            </a:r>
            <a:endParaRPr lang="sk-SK" dirty="0" smtClean="0"/>
          </a:p>
          <a:p>
            <a:r>
              <a:rPr lang="sk-SK" b="1" dirty="0" err="1" smtClean="0"/>
              <a:t>Tasks</a:t>
            </a:r>
            <a:r>
              <a:rPr lang="sk-SK" b="1" dirty="0" smtClean="0"/>
              <a:t>: </a:t>
            </a:r>
          </a:p>
          <a:p>
            <a:pPr lvl="1"/>
            <a:r>
              <a:rPr lang="en-US" dirty="0" smtClean="0"/>
              <a:t>A2.1 </a:t>
            </a:r>
            <a:r>
              <a:rPr lang="en-US" dirty="0"/>
              <a:t>Training of academic and professional staff on EU practices of doctoral education </a:t>
            </a:r>
          </a:p>
          <a:p>
            <a:pPr lvl="1"/>
            <a:r>
              <a:rPr lang="en-US" dirty="0"/>
              <a:t>A2.2 Creating </a:t>
            </a:r>
            <a:r>
              <a:rPr lang="en-US" dirty="0" smtClean="0"/>
              <a:t>Guidelines </a:t>
            </a:r>
            <a:r>
              <a:rPr lang="en-US" dirty="0"/>
              <a:t>and recommendations for </a:t>
            </a:r>
            <a:r>
              <a:rPr lang="en-US" dirty="0" smtClean="0"/>
              <a:t>academics </a:t>
            </a:r>
            <a:r>
              <a:rPr lang="en-US" dirty="0"/>
              <a:t>and professionals in doctoral </a:t>
            </a:r>
            <a:r>
              <a:rPr lang="en-US" dirty="0" smtClean="0"/>
              <a:t>studies</a:t>
            </a:r>
            <a:r>
              <a:rPr lang="sk-SK" dirty="0"/>
              <a:t> </a:t>
            </a:r>
            <a:r>
              <a:rPr lang="en-US" dirty="0" smtClean="0"/>
              <a:t>in </a:t>
            </a:r>
            <a:r>
              <a:rPr lang="en-US" dirty="0"/>
              <a:t>doctoral education 	</a:t>
            </a:r>
            <a:endParaRPr lang="sk-SK" dirty="0"/>
          </a:p>
          <a:p>
            <a:r>
              <a:rPr lang="sk-SK" b="1" dirty="0" err="1" smtClean="0"/>
              <a:t>Final</a:t>
            </a:r>
            <a:r>
              <a:rPr lang="sk-SK" b="1" dirty="0" smtClean="0"/>
              <a:t> </a:t>
            </a:r>
            <a:r>
              <a:rPr lang="sk-SK" b="1" dirty="0" err="1" smtClean="0"/>
              <a:t>outcome</a:t>
            </a:r>
            <a:r>
              <a:rPr lang="sk-SK" b="1" dirty="0" smtClean="0"/>
              <a:t>:</a:t>
            </a:r>
          </a:p>
          <a:p>
            <a:pPr lvl="1"/>
            <a:r>
              <a:rPr lang="sk-SK" dirty="0" smtClean="0"/>
              <a:t>Report (M24)</a:t>
            </a:r>
            <a:endParaRPr lang="en-US" dirty="0"/>
          </a:p>
          <a:p>
            <a:endParaRPr lang="en-US" dirty="0"/>
          </a:p>
          <a:p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02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3600" b="1" dirty="0" smtClean="0"/>
              <a:t>WP2 – A2.1 </a:t>
            </a:r>
            <a:r>
              <a:rPr lang="sk-SK" sz="3600" b="1" dirty="0" err="1" smtClean="0"/>
              <a:t>training</a:t>
            </a:r>
            <a:r>
              <a:rPr lang="sk-SK" sz="3600" b="1" dirty="0" smtClean="0"/>
              <a:t>:</a:t>
            </a:r>
            <a:br>
              <a:rPr lang="sk-SK" sz="3600" b="1" dirty="0" smtClean="0"/>
            </a:br>
            <a:r>
              <a:rPr lang="sk-SK" sz="3600" b="1" dirty="0" err="1"/>
              <a:t>I</a:t>
            </a:r>
            <a:r>
              <a:rPr lang="sk-SK" sz="3600" b="1" dirty="0" err="1" smtClean="0"/>
              <a:t>mportant</a:t>
            </a:r>
            <a:r>
              <a:rPr lang="sk-SK" sz="3600" b="1" dirty="0" smtClean="0"/>
              <a:t> </a:t>
            </a:r>
            <a:r>
              <a:rPr lang="sk-SK" sz="3600" b="1" dirty="0" err="1" smtClean="0"/>
              <a:t>task</a:t>
            </a:r>
            <a:r>
              <a:rPr lang="sk-SK" sz="3600" b="1" dirty="0" smtClean="0"/>
              <a:t> </a:t>
            </a:r>
            <a:r>
              <a:rPr lang="sk-SK" sz="3600" b="1" dirty="0" err="1" smtClean="0"/>
              <a:t>for</a:t>
            </a:r>
            <a:r>
              <a:rPr lang="sk-SK" sz="3600" b="1" dirty="0" smtClean="0"/>
              <a:t> </a:t>
            </a:r>
            <a:r>
              <a:rPr lang="sk-SK" sz="3600" b="1" dirty="0" err="1" smtClean="0"/>
              <a:t>each</a:t>
            </a:r>
            <a:r>
              <a:rPr lang="sk-SK" sz="3600" b="1" dirty="0" smtClean="0"/>
              <a:t> </a:t>
            </a:r>
            <a:r>
              <a:rPr lang="sk-SK" sz="3600" b="1" dirty="0" err="1" smtClean="0"/>
              <a:t>training</a:t>
            </a:r>
            <a:r>
              <a:rPr lang="sk-SK" sz="3600" b="1" dirty="0" smtClean="0"/>
              <a:t> participant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err="1" smtClean="0"/>
              <a:t>According</a:t>
            </a:r>
            <a:r>
              <a:rPr lang="sk-SK" dirty="0" smtClean="0"/>
              <a:t> to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project</a:t>
            </a:r>
            <a:r>
              <a:rPr lang="sk-SK" dirty="0" smtClean="0"/>
              <a:t> </a:t>
            </a:r>
            <a:r>
              <a:rPr lang="sk-SK" dirty="0" err="1" smtClean="0"/>
              <a:t>proposal</a:t>
            </a:r>
            <a:r>
              <a:rPr lang="sk-SK" dirty="0" smtClean="0"/>
              <a:t>,</a:t>
            </a:r>
            <a:r>
              <a:rPr lang="sk-SK" b="1" dirty="0" smtClean="0"/>
              <a:t> </a:t>
            </a:r>
            <a:r>
              <a:rPr lang="sk-SK" b="1" u="sng" dirty="0"/>
              <a:t>e</a:t>
            </a:r>
            <a:r>
              <a:rPr lang="en-US" b="1" u="sng" dirty="0" smtClean="0"/>
              <a:t>ach </a:t>
            </a:r>
            <a:r>
              <a:rPr lang="sk-SK" b="1" u="sng" dirty="0" smtClean="0"/>
              <a:t>participant </a:t>
            </a:r>
            <a:r>
              <a:rPr lang="en-US" b="1" u="sng" dirty="0" smtClean="0"/>
              <a:t>in </a:t>
            </a:r>
            <a:r>
              <a:rPr lang="en-US" b="1" u="sng" dirty="0"/>
              <a:t>the training is obliged to write individual mobility report (IMR</a:t>
            </a:r>
            <a:r>
              <a:rPr lang="en-US" b="1" u="sng" dirty="0" smtClean="0"/>
              <a:t>)</a:t>
            </a:r>
            <a:r>
              <a:rPr lang="sk-SK" b="1" u="sng" dirty="0" smtClean="0"/>
              <a:t>,</a:t>
            </a:r>
            <a:r>
              <a:rPr lang="en-US" dirty="0" smtClean="0"/>
              <a:t> </a:t>
            </a:r>
            <a:r>
              <a:rPr lang="en-US" dirty="0"/>
              <a:t>which form will be defined by SC. In addition </a:t>
            </a:r>
            <a:r>
              <a:rPr lang="sk-SK" dirty="0" smtClean="0"/>
              <a:t>to</a:t>
            </a:r>
            <a:r>
              <a:rPr lang="en-US" dirty="0" smtClean="0"/>
              <a:t> </a:t>
            </a:r>
            <a:r>
              <a:rPr lang="en-US" dirty="0"/>
              <a:t>travel </a:t>
            </a:r>
            <a:r>
              <a:rPr lang="en-US" dirty="0" smtClean="0"/>
              <a:t>details</a:t>
            </a:r>
            <a:r>
              <a:rPr lang="sk-SK" dirty="0" smtClean="0"/>
              <a:t>,</a:t>
            </a:r>
            <a:r>
              <a:rPr lang="en-US" dirty="0" smtClean="0"/>
              <a:t> </a:t>
            </a:r>
            <a:r>
              <a:rPr lang="en-US" dirty="0"/>
              <a:t>the report should include the list of the research performances/skills improved as well as an individual set of recommendations to be implemented in local institution. All IMRs with recommendations of the host will be included in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en-US" dirty="0" smtClean="0"/>
              <a:t>overall </a:t>
            </a:r>
            <a:r>
              <a:rPr lang="en-US" dirty="0"/>
              <a:t>Training report that will be a starting document for writing guidelines. 	</a:t>
            </a:r>
            <a:endParaRPr lang="sk-SK" dirty="0" smtClean="0"/>
          </a:p>
          <a:p>
            <a:r>
              <a:rPr lang="sk-SK" b="1" dirty="0" err="1" smtClean="0"/>
              <a:t>Deadline</a:t>
            </a:r>
            <a:r>
              <a:rPr lang="sk-SK" b="1" dirty="0" smtClean="0"/>
              <a:t> </a:t>
            </a:r>
            <a:r>
              <a:rPr lang="sk-SK" b="1" dirty="0" err="1" smtClean="0"/>
              <a:t>for</a:t>
            </a:r>
            <a:r>
              <a:rPr lang="sk-SK" b="1" dirty="0" smtClean="0"/>
              <a:t> </a:t>
            </a:r>
            <a:r>
              <a:rPr lang="sk-SK" b="1" dirty="0" err="1"/>
              <a:t>I</a:t>
            </a:r>
            <a:r>
              <a:rPr lang="sk-SK" b="1" dirty="0" err="1" smtClean="0"/>
              <a:t>MRs</a:t>
            </a:r>
            <a:r>
              <a:rPr lang="sk-SK" b="1" dirty="0" smtClean="0"/>
              <a:t>: 1 </a:t>
            </a:r>
            <a:r>
              <a:rPr lang="sk-SK" b="1" dirty="0" err="1" smtClean="0"/>
              <a:t>February</a:t>
            </a:r>
            <a:r>
              <a:rPr lang="sk-SK" b="1" dirty="0" smtClean="0"/>
              <a:t> 2020 (my </a:t>
            </a:r>
            <a:r>
              <a:rPr lang="sk-SK" b="1" dirty="0" err="1" smtClean="0"/>
              <a:t>proposal</a:t>
            </a:r>
            <a:r>
              <a:rPr lang="sk-SK" b="1" dirty="0" smtClean="0"/>
              <a:t>)</a:t>
            </a:r>
          </a:p>
          <a:p>
            <a:r>
              <a:rPr lang="sk-SK" b="1" dirty="0" err="1" smtClean="0"/>
              <a:t>Final</a:t>
            </a:r>
            <a:r>
              <a:rPr lang="sk-SK" b="1" dirty="0" smtClean="0"/>
              <a:t> </a:t>
            </a:r>
            <a:r>
              <a:rPr lang="sk-SK" b="1" dirty="0" err="1" smtClean="0"/>
              <a:t>outcome</a:t>
            </a:r>
            <a:r>
              <a:rPr lang="sk-SK" b="1" dirty="0" smtClean="0"/>
              <a:t> of WP2 - A2.1: </a:t>
            </a:r>
            <a:r>
              <a:rPr lang="sk-SK" b="1" dirty="0" err="1" smtClean="0"/>
              <a:t>Training</a:t>
            </a:r>
            <a:r>
              <a:rPr lang="sk-SK" b="1" dirty="0" smtClean="0"/>
              <a:t> report (M24)</a:t>
            </a:r>
            <a:endParaRPr lang="en-US" b="1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88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2800" b="1" dirty="0"/>
              <a:t>WP2 – </a:t>
            </a:r>
            <a:r>
              <a:rPr lang="sk-SK" sz="2800" b="1" dirty="0" smtClean="0"/>
              <a:t>A2.2</a:t>
            </a:r>
            <a:r>
              <a:rPr lang="sk-SK" sz="2800" b="1" dirty="0"/>
              <a:t>:  </a:t>
            </a:r>
            <a:r>
              <a:rPr lang="en-US" sz="2800" b="1" dirty="0"/>
              <a:t>Guidelines and recommendations for </a:t>
            </a:r>
            <a:r>
              <a:rPr lang="en-US" sz="2800" b="1" dirty="0" smtClean="0"/>
              <a:t>academic</a:t>
            </a:r>
            <a:r>
              <a:rPr lang="sk-SK" sz="2800" b="1" dirty="0"/>
              <a:t>s and </a:t>
            </a:r>
            <a:r>
              <a:rPr lang="en-US" sz="2800" b="1" dirty="0"/>
              <a:t>professionals in doctoral studies</a:t>
            </a:r>
            <a:endParaRPr lang="sk-SK" sz="28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err="1" smtClean="0"/>
              <a:t>Based</a:t>
            </a:r>
            <a:r>
              <a:rPr lang="sk-SK" dirty="0" smtClean="0"/>
              <a:t> on </a:t>
            </a:r>
            <a:r>
              <a:rPr lang="sk-SK" dirty="0" err="1" smtClean="0"/>
              <a:t>trainings</a:t>
            </a:r>
            <a:r>
              <a:rPr lang="sk-SK" dirty="0" smtClean="0"/>
              <a:t> and </a:t>
            </a:r>
            <a:r>
              <a:rPr lang="sk-SK" dirty="0" err="1" smtClean="0"/>
              <a:t>individual</a:t>
            </a:r>
            <a:r>
              <a:rPr lang="sk-SK" dirty="0" smtClean="0"/>
              <a:t> mobility </a:t>
            </a:r>
            <a:r>
              <a:rPr lang="sk-SK" dirty="0" err="1" smtClean="0"/>
              <a:t>reports</a:t>
            </a:r>
            <a:r>
              <a:rPr lang="sk-SK" dirty="0" smtClean="0"/>
              <a:t> as </a:t>
            </a:r>
            <a:r>
              <a:rPr lang="sk-SK" dirty="0" err="1" smtClean="0"/>
              <a:t>well</a:t>
            </a:r>
            <a:r>
              <a:rPr lang="sk-SK" dirty="0" smtClean="0"/>
              <a:t> as on </a:t>
            </a:r>
            <a:r>
              <a:rPr lang="sk-SK" dirty="0" err="1" smtClean="0"/>
              <a:t>the</a:t>
            </a:r>
            <a:r>
              <a:rPr lang="sk-SK" dirty="0" smtClean="0"/>
              <a:t> report on </a:t>
            </a:r>
            <a:r>
              <a:rPr lang="sk-SK" dirty="0" err="1" smtClean="0"/>
              <a:t>the</a:t>
            </a:r>
            <a:r>
              <a:rPr lang="sk-SK" dirty="0" smtClean="0"/>
              <a:t> state-of-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arts</a:t>
            </a:r>
            <a:r>
              <a:rPr lang="sk-SK" dirty="0" smtClean="0"/>
              <a:t>, </a:t>
            </a:r>
            <a:r>
              <a:rPr lang="sk-SK" dirty="0" err="1" smtClean="0"/>
              <a:t>legal</a:t>
            </a:r>
            <a:r>
              <a:rPr lang="sk-SK" dirty="0" smtClean="0"/>
              <a:t> </a:t>
            </a:r>
            <a:r>
              <a:rPr lang="sk-SK" dirty="0" err="1" smtClean="0"/>
              <a:t>douments</a:t>
            </a:r>
            <a:r>
              <a:rPr lang="sk-SK" dirty="0" smtClean="0"/>
              <a:t> and </a:t>
            </a:r>
            <a:r>
              <a:rPr lang="sk-SK" dirty="0" err="1" smtClean="0"/>
              <a:t>other</a:t>
            </a:r>
            <a:r>
              <a:rPr lang="sk-SK" dirty="0" smtClean="0"/>
              <a:t> </a:t>
            </a:r>
            <a:r>
              <a:rPr lang="sk-SK" dirty="0" err="1" smtClean="0"/>
              <a:t>relevant</a:t>
            </a:r>
            <a:r>
              <a:rPr lang="sk-SK" dirty="0" smtClean="0"/>
              <a:t> </a:t>
            </a:r>
            <a:r>
              <a:rPr lang="sk-SK" dirty="0" err="1" smtClean="0"/>
              <a:t>documents</a:t>
            </a:r>
            <a:r>
              <a:rPr lang="sk-SK" dirty="0" smtClean="0"/>
              <a:t>, </a:t>
            </a:r>
            <a:r>
              <a:rPr lang="sk-SK" dirty="0" err="1" smtClean="0"/>
              <a:t>guidelines</a:t>
            </a:r>
            <a:r>
              <a:rPr lang="sk-SK" dirty="0" smtClean="0"/>
              <a:t> and </a:t>
            </a:r>
            <a:r>
              <a:rPr lang="sk-SK" dirty="0" err="1" smtClean="0"/>
              <a:t>recommendations</a:t>
            </a:r>
            <a:r>
              <a:rPr lang="sk-SK" dirty="0" smtClean="0"/>
              <a:t> </a:t>
            </a:r>
            <a:r>
              <a:rPr lang="sk-SK" dirty="0" err="1" smtClean="0"/>
              <a:t>will</a:t>
            </a:r>
            <a:r>
              <a:rPr lang="sk-SK" dirty="0" smtClean="0"/>
              <a:t> </a:t>
            </a:r>
            <a:r>
              <a:rPr lang="sk-SK" dirty="0" err="1" smtClean="0"/>
              <a:t>be</a:t>
            </a:r>
            <a:r>
              <a:rPr lang="sk-SK" dirty="0" smtClean="0"/>
              <a:t> </a:t>
            </a:r>
            <a:r>
              <a:rPr lang="sk-SK" dirty="0" err="1" smtClean="0"/>
              <a:t>prepared</a:t>
            </a:r>
            <a:r>
              <a:rPr lang="sk-SK" dirty="0" smtClean="0"/>
              <a:t> and </a:t>
            </a:r>
            <a:r>
              <a:rPr lang="sk-SK" dirty="0" err="1" smtClean="0"/>
              <a:t>distributed</a:t>
            </a:r>
            <a:r>
              <a:rPr lang="sk-SK" dirty="0" smtClean="0"/>
              <a:t> to </a:t>
            </a:r>
            <a:r>
              <a:rPr lang="sk-SK" dirty="0" err="1" smtClean="0"/>
              <a:t>all</a:t>
            </a:r>
            <a:r>
              <a:rPr lang="sk-SK" dirty="0" smtClean="0"/>
              <a:t> </a:t>
            </a:r>
            <a:r>
              <a:rPr lang="sk-SK" dirty="0" err="1" smtClean="0"/>
              <a:t>partners</a:t>
            </a:r>
            <a:r>
              <a:rPr lang="sk-SK" dirty="0" smtClean="0"/>
              <a:t> and </a:t>
            </a:r>
            <a:r>
              <a:rPr lang="sk-SK" dirty="0" err="1" smtClean="0"/>
              <a:t>all</a:t>
            </a:r>
            <a:r>
              <a:rPr lang="sk-SK" dirty="0" smtClean="0"/>
              <a:t> </a:t>
            </a:r>
            <a:r>
              <a:rPr lang="sk-SK" dirty="0" err="1" smtClean="0"/>
              <a:t>regional</a:t>
            </a:r>
            <a:r>
              <a:rPr lang="sk-SK" dirty="0" smtClean="0"/>
              <a:t> </a:t>
            </a:r>
            <a:r>
              <a:rPr lang="sk-SK" dirty="0" err="1" smtClean="0"/>
              <a:t>universities</a:t>
            </a:r>
            <a:r>
              <a:rPr lang="sk-SK" dirty="0" smtClean="0"/>
              <a:t> and </a:t>
            </a:r>
            <a:r>
              <a:rPr lang="sk-SK" dirty="0" err="1" smtClean="0"/>
              <a:t>relevant</a:t>
            </a:r>
            <a:r>
              <a:rPr lang="sk-SK" dirty="0" smtClean="0"/>
              <a:t> </a:t>
            </a:r>
            <a:r>
              <a:rPr lang="sk-SK" dirty="0" err="1" smtClean="0"/>
              <a:t>stakeholders</a:t>
            </a:r>
            <a:r>
              <a:rPr lang="sk-SK" dirty="0" smtClean="0"/>
              <a:t>  </a:t>
            </a:r>
          </a:p>
          <a:p>
            <a:r>
              <a:rPr lang="sk-SK" b="1" dirty="0" err="1" smtClean="0"/>
              <a:t>Final</a:t>
            </a:r>
            <a:r>
              <a:rPr lang="sk-SK" b="1" dirty="0" smtClean="0"/>
              <a:t> </a:t>
            </a:r>
            <a:r>
              <a:rPr lang="sk-SK" b="1" dirty="0" err="1" smtClean="0"/>
              <a:t>outcome</a:t>
            </a:r>
            <a:r>
              <a:rPr lang="sk-SK" b="1" dirty="0" smtClean="0"/>
              <a:t> of WP2 - A2.2: </a:t>
            </a:r>
            <a:r>
              <a:rPr lang="sk-SK" b="1" dirty="0" err="1" smtClean="0"/>
              <a:t>Teaching</a:t>
            </a:r>
            <a:r>
              <a:rPr lang="sk-SK" b="1" dirty="0" smtClean="0"/>
              <a:t> and </a:t>
            </a:r>
            <a:r>
              <a:rPr lang="sk-SK" b="1" dirty="0" err="1" smtClean="0"/>
              <a:t>training</a:t>
            </a:r>
            <a:r>
              <a:rPr lang="sk-SK" b="1" dirty="0" smtClean="0"/>
              <a:t> </a:t>
            </a:r>
            <a:r>
              <a:rPr lang="sk-SK" b="1" dirty="0" err="1" smtClean="0"/>
              <a:t>material</a:t>
            </a:r>
            <a:r>
              <a:rPr lang="sk-SK" b="1" dirty="0" smtClean="0"/>
              <a:t> – </a:t>
            </a:r>
            <a:r>
              <a:rPr lang="sk-SK" b="1" dirty="0" err="1" smtClean="0"/>
              <a:t>Guidelines</a:t>
            </a:r>
            <a:r>
              <a:rPr lang="sk-SK" b="1" dirty="0" smtClean="0"/>
              <a:t> and </a:t>
            </a:r>
            <a:r>
              <a:rPr lang="sk-SK" b="1" dirty="0" err="1" smtClean="0"/>
              <a:t>recommendations</a:t>
            </a:r>
            <a:r>
              <a:rPr lang="sk-SK" b="1" dirty="0" smtClean="0"/>
              <a:t> (M24)</a:t>
            </a:r>
            <a:endParaRPr lang="sk-SK" b="1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074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MARDS </a:t>
            </a:r>
            <a:r>
              <a:rPr lang="sk-SK" b="1" dirty="0" err="1"/>
              <a:t>t</a:t>
            </a:r>
            <a:r>
              <a:rPr lang="sk-SK" b="1" dirty="0" err="1" smtClean="0"/>
              <a:t>rainings</a:t>
            </a:r>
            <a:r>
              <a:rPr lang="sk-SK" b="1" dirty="0" smtClean="0"/>
              <a:t> </a:t>
            </a:r>
            <a:r>
              <a:rPr lang="sk-SK" b="1" dirty="0" err="1" smtClean="0"/>
              <a:t>overview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err="1" smtClean="0"/>
              <a:t>Following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MARDS </a:t>
            </a:r>
            <a:r>
              <a:rPr lang="sk-SK" dirty="0" err="1" smtClean="0"/>
              <a:t>proposal</a:t>
            </a:r>
            <a:r>
              <a:rPr lang="sk-SK" dirty="0" smtClean="0"/>
              <a:t>, 4 </a:t>
            </a:r>
            <a:r>
              <a:rPr lang="sk-SK" dirty="0" err="1" smtClean="0"/>
              <a:t>trainings</a:t>
            </a:r>
            <a:r>
              <a:rPr lang="sk-SK" dirty="0" smtClean="0"/>
              <a:t> </a:t>
            </a:r>
            <a:r>
              <a:rPr lang="sk-SK" dirty="0" err="1" smtClean="0"/>
              <a:t>were</a:t>
            </a:r>
            <a:r>
              <a:rPr lang="sk-SK" dirty="0" smtClean="0"/>
              <a:t> </a:t>
            </a:r>
            <a:r>
              <a:rPr lang="sk-SK" dirty="0" err="1" smtClean="0"/>
              <a:t>organised</a:t>
            </a:r>
            <a:r>
              <a:rPr lang="sk-SK" dirty="0" smtClean="0"/>
              <a:t> </a:t>
            </a:r>
            <a:r>
              <a:rPr lang="sk-SK" dirty="0" err="1" smtClean="0"/>
              <a:t>during</a:t>
            </a:r>
            <a:r>
              <a:rPr lang="sk-SK" dirty="0" smtClean="0"/>
              <a:t> 2019:</a:t>
            </a:r>
          </a:p>
          <a:p>
            <a:pPr marL="971550" lvl="1" indent="-514350">
              <a:buAutoNum type="arabicPeriod"/>
            </a:pPr>
            <a:r>
              <a:rPr lang="sk-SK" dirty="0" smtClean="0"/>
              <a:t>Professional Management of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Studies</a:t>
            </a:r>
            <a:r>
              <a:rPr lang="sk-SK" dirty="0" smtClean="0"/>
              <a:t>, </a:t>
            </a:r>
            <a:r>
              <a:rPr lang="sk-SK" dirty="0" err="1" smtClean="0"/>
              <a:t>Vienna</a:t>
            </a:r>
            <a:r>
              <a:rPr lang="sk-SK" dirty="0" smtClean="0"/>
              <a:t>, 25 – 28 </a:t>
            </a:r>
            <a:r>
              <a:rPr lang="sk-SK" dirty="0" err="1" smtClean="0"/>
              <a:t>June</a:t>
            </a:r>
            <a:r>
              <a:rPr lang="sk-SK" dirty="0" smtClean="0"/>
              <a:t> 2019</a:t>
            </a:r>
          </a:p>
          <a:p>
            <a:pPr marL="971550" lvl="1" indent="-514350">
              <a:buAutoNum type="arabicPeriod"/>
            </a:pPr>
            <a:r>
              <a:rPr lang="sk-SK" dirty="0" err="1" smtClean="0"/>
              <a:t>Professionalization</a:t>
            </a:r>
            <a:r>
              <a:rPr lang="sk-SK" dirty="0" smtClean="0"/>
              <a:t> of </a:t>
            </a:r>
            <a:r>
              <a:rPr lang="sk-SK" dirty="0" err="1" smtClean="0"/>
              <a:t>PhD</a:t>
            </a:r>
            <a:r>
              <a:rPr lang="sk-SK" dirty="0" smtClean="0"/>
              <a:t> </a:t>
            </a:r>
            <a:r>
              <a:rPr lang="sk-SK" dirty="0" err="1" smtClean="0"/>
              <a:t>Supervision</a:t>
            </a:r>
            <a:r>
              <a:rPr lang="sk-SK" dirty="0" smtClean="0"/>
              <a:t>, </a:t>
            </a:r>
            <a:r>
              <a:rPr lang="sk-SK" dirty="0" err="1" smtClean="0"/>
              <a:t>Dubrovnik</a:t>
            </a:r>
            <a:r>
              <a:rPr lang="sk-SK" dirty="0" smtClean="0"/>
              <a:t>, 5. – 6. September 2019</a:t>
            </a:r>
          </a:p>
          <a:p>
            <a:pPr marL="971550" lvl="1" indent="-514350">
              <a:buAutoNum type="arabicPeriod"/>
            </a:pPr>
            <a:r>
              <a:rPr lang="sk-SK" dirty="0" err="1" smtClean="0"/>
              <a:t>Collaborative</a:t>
            </a:r>
            <a:r>
              <a:rPr lang="sk-SK" dirty="0" smtClean="0"/>
              <a:t>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Programmes</a:t>
            </a:r>
            <a:r>
              <a:rPr lang="sk-SK" dirty="0" smtClean="0"/>
              <a:t>, </a:t>
            </a:r>
            <a:r>
              <a:rPr lang="sk-SK" dirty="0" err="1" smtClean="0"/>
              <a:t>Banska</a:t>
            </a:r>
            <a:r>
              <a:rPr lang="sk-SK" dirty="0" smtClean="0"/>
              <a:t> Bystrica, 2. – 5. </a:t>
            </a:r>
            <a:r>
              <a:rPr lang="sk-SK" dirty="0" err="1" smtClean="0"/>
              <a:t>October</a:t>
            </a:r>
            <a:r>
              <a:rPr lang="sk-SK" dirty="0" smtClean="0"/>
              <a:t> 2019</a:t>
            </a:r>
          </a:p>
          <a:p>
            <a:pPr marL="971550" lvl="1" indent="-514350">
              <a:buAutoNum type="arabicPeriod"/>
            </a:pPr>
            <a:r>
              <a:rPr lang="sk-SK" dirty="0" err="1" smtClean="0"/>
              <a:t>Quality</a:t>
            </a:r>
            <a:r>
              <a:rPr lang="sk-SK" dirty="0" smtClean="0"/>
              <a:t> </a:t>
            </a:r>
            <a:r>
              <a:rPr lang="sk-SK" dirty="0" err="1" smtClean="0"/>
              <a:t>Assurance</a:t>
            </a:r>
            <a:r>
              <a:rPr lang="sk-SK" dirty="0" smtClean="0"/>
              <a:t> of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Studies</a:t>
            </a:r>
            <a:r>
              <a:rPr lang="sk-SK" dirty="0" smtClean="0"/>
              <a:t>, </a:t>
            </a:r>
            <a:r>
              <a:rPr lang="sk-SK" dirty="0" err="1" smtClean="0"/>
              <a:t>Maribor</a:t>
            </a:r>
            <a:r>
              <a:rPr lang="sk-SK" dirty="0" smtClean="0"/>
              <a:t>, 7 – 8 November 2019</a:t>
            </a:r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368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Training</a:t>
            </a:r>
            <a:r>
              <a:rPr lang="sk-SK" dirty="0" smtClean="0"/>
              <a:t> 1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600" dirty="0" err="1" smtClean="0"/>
              <a:t>The</a:t>
            </a:r>
            <a:r>
              <a:rPr lang="sk-SK" sz="2600" dirty="0" smtClean="0"/>
              <a:t> </a:t>
            </a:r>
            <a:r>
              <a:rPr lang="sk-SK" sz="2600" dirty="0" err="1" smtClean="0"/>
              <a:t>first</a:t>
            </a:r>
            <a:r>
              <a:rPr lang="sk-SK" sz="2600" dirty="0" smtClean="0"/>
              <a:t> </a:t>
            </a:r>
            <a:r>
              <a:rPr lang="sk-SK" sz="2600" dirty="0" err="1" smtClean="0"/>
              <a:t>training</a:t>
            </a:r>
            <a:r>
              <a:rPr lang="sk-SK" sz="2600" dirty="0" smtClean="0"/>
              <a:t>  „</a:t>
            </a:r>
            <a:r>
              <a:rPr lang="sk-SK" sz="2600" u="sng" dirty="0"/>
              <a:t>P</a:t>
            </a:r>
            <a:r>
              <a:rPr lang="sk-SK" sz="2600" u="sng" dirty="0" smtClean="0"/>
              <a:t>rofessional management of </a:t>
            </a:r>
            <a:r>
              <a:rPr lang="sk-SK" sz="2600" u="sng" dirty="0" err="1" smtClean="0"/>
              <a:t>doctoral</a:t>
            </a:r>
            <a:r>
              <a:rPr lang="sk-SK" sz="2600" u="sng" dirty="0" smtClean="0"/>
              <a:t> </a:t>
            </a:r>
            <a:r>
              <a:rPr lang="sk-SK" sz="2600" u="sng" dirty="0" err="1" smtClean="0"/>
              <a:t>studies</a:t>
            </a:r>
            <a:r>
              <a:rPr lang="sk-SK" sz="2600" dirty="0" smtClean="0"/>
              <a:t>“ </a:t>
            </a:r>
            <a:r>
              <a:rPr lang="sk-SK" sz="2600" dirty="0" err="1" smtClean="0"/>
              <a:t>targeted</a:t>
            </a:r>
            <a:r>
              <a:rPr lang="sk-SK" sz="2600" dirty="0" smtClean="0"/>
              <a:t> „</a:t>
            </a:r>
            <a:r>
              <a:rPr lang="sk-SK" sz="2600" dirty="0" err="1" smtClean="0"/>
              <a:t>professionals</a:t>
            </a:r>
            <a:r>
              <a:rPr lang="sk-SK" sz="2600" dirty="0" smtClean="0"/>
              <a:t>“ in </a:t>
            </a:r>
            <a:r>
              <a:rPr lang="sk-SK" sz="2600" dirty="0" err="1" smtClean="0"/>
              <a:t>doctoral</a:t>
            </a:r>
            <a:r>
              <a:rPr lang="sk-SK" sz="2600" dirty="0" smtClean="0"/>
              <a:t> </a:t>
            </a:r>
            <a:r>
              <a:rPr lang="sk-SK" sz="2600" dirty="0" err="1" smtClean="0"/>
              <a:t>training</a:t>
            </a:r>
            <a:r>
              <a:rPr lang="sk-SK" sz="2600" dirty="0" smtClean="0"/>
              <a:t>, </a:t>
            </a:r>
            <a:r>
              <a:rPr lang="sk-SK" sz="2600" dirty="0" err="1" smtClean="0"/>
              <a:t>i.e</a:t>
            </a:r>
            <a:r>
              <a:rPr lang="sk-SK" sz="2600" dirty="0" smtClean="0"/>
              <a:t>. </a:t>
            </a:r>
            <a:r>
              <a:rPr lang="sk-SK" sz="2600" dirty="0" err="1" smtClean="0"/>
              <a:t>employees</a:t>
            </a:r>
            <a:r>
              <a:rPr lang="sk-SK" sz="2600" dirty="0" smtClean="0"/>
              <a:t> in </a:t>
            </a:r>
            <a:r>
              <a:rPr lang="sk-SK" sz="2600" dirty="0" err="1" smtClean="0"/>
              <a:t>universities</a:t>
            </a:r>
            <a:r>
              <a:rPr lang="sk-SK" sz="2600" dirty="0" smtClean="0"/>
              <a:t> </a:t>
            </a:r>
            <a:r>
              <a:rPr lang="sk-SK" sz="2600" dirty="0" err="1" smtClean="0"/>
              <a:t>who</a:t>
            </a:r>
            <a:r>
              <a:rPr lang="sk-SK" sz="2600" dirty="0" smtClean="0"/>
              <a:t> </a:t>
            </a:r>
            <a:r>
              <a:rPr lang="sk-SK" sz="2600" dirty="0" err="1" smtClean="0"/>
              <a:t>deal</a:t>
            </a:r>
            <a:r>
              <a:rPr lang="sk-SK" sz="2600" dirty="0" smtClean="0"/>
              <a:t> </a:t>
            </a:r>
            <a:r>
              <a:rPr lang="sk-SK" sz="2600" dirty="0" err="1" smtClean="0"/>
              <a:t>with</a:t>
            </a:r>
            <a:r>
              <a:rPr lang="sk-SK" sz="2600" dirty="0" smtClean="0"/>
              <a:t> </a:t>
            </a:r>
            <a:r>
              <a:rPr lang="sk-SK" sz="2600" dirty="0" err="1" smtClean="0"/>
              <a:t>the</a:t>
            </a:r>
            <a:r>
              <a:rPr lang="sk-SK" sz="2600" dirty="0" smtClean="0"/>
              <a:t> </a:t>
            </a:r>
            <a:r>
              <a:rPr lang="sk-SK" sz="2600" dirty="0" err="1" smtClean="0"/>
              <a:t>operative</a:t>
            </a:r>
            <a:r>
              <a:rPr lang="sk-SK" sz="2600" dirty="0" smtClean="0"/>
              <a:t> </a:t>
            </a:r>
            <a:r>
              <a:rPr lang="sk-SK" sz="2600" dirty="0" err="1" smtClean="0"/>
              <a:t>implementation</a:t>
            </a:r>
            <a:r>
              <a:rPr lang="sk-SK" sz="2600" dirty="0" smtClean="0"/>
              <a:t> of </a:t>
            </a:r>
            <a:r>
              <a:rPr lang="sk-SK" sz="2600" dirty="0" err="1" smtClean="0"/>
              <a:t>doctoral</a:t>
            </a:r>
            <a:r>
              <a:rPr lang="sk-SK" sz="2600" dirty="0" smtClean="0"/>
              <a:t> </a:t>
            </a:r>
            <a:r>
              <a:rPr lang="sk-SK" sz="2600" dirty="0" err="1" smtClean="0"/>
              <a:t>training</a:t>
            </a:r>
            <a:r>
              <a:rPr lang="sk-SK" sz="2600" dirty="0" smtClean="0"/>
              <a:t> or are </a:t>
            </a:r>
            <a:r>
              <a:rPr lang="sk-SK" sz="2600" dirty="0" err="1" smtClean="0"/>
              <a:t>responsible</a:t>
            </a:r>
            <a:r>
              <a:rPr lang="sk-SK" sz="2600" dirty="0" smtClean="0"/>
              <a:t> </a:t>
            </a:r>
            <a:r>
              <a:rPr lang="sk-SK" sz="2600" dirty="0" err="1" smtClean="0"/>
              <a:t>for</a:t>
            </a:r>
            <a:r>
              <a:rPr lang="sk-SK" sz="2600" dirty="0" smtClean="0"/>
              <a:t> </a:t>
            </a:r>
            <a:r>
              <a:rPr lang="sk-SK" sz="2600" dirty="0" err="1" smtClean="0"/>
              <a:t>it</a:t>
            </a:r>
            <a:r>
              <a:rPr lang="sk-SK" sz="2600" dirty="0"/>
              <a:t> </a:t>
            </a:r>
            <a:r>
              <a:rPr lang="sk-SK" sz="2600" dirty="0" smtClean="0"/>
              <a:t>(</a:t>
            </a:r>
            <a:r>
              <a:rPr lang="sk-SK" sz="2600" dirty="0" err="1" smtClean="0"/>
              <a:t>academics</a:t>
            </a:r>
            <a:r>
              <a:rPr lang="sk-SK" sz="2600" dirty="0" smtClean="0"/>
              <a:t>, </a:t>
            </a:r>
            <a:r>
              <a:rPr lang="sk-SK" sz="2600" dirty="0" err="1" smtClean="0"/>
              <a:t>programme</a:t>
            </a:r>
            <a:r>
              <a:rPr lang="sk-SK" sz="2600" dirty="0" smtClean="0"/>
              <a:t> </a:t>
            </a:r>
            <a:r>
              <a:rPr lang="sk-SK" sz="2600" dirty="0" err="1" smtClean="0"/>
              <a:t>managers</a:t>
            </a:r>
            <a:r>
              <a:rPr lang="sk-SK" sz="2600" dirty="0" smtClean="0"/>
              <a:t>, admin </a:t>
            </a:r>
            <a:r>
              <a:rPr lang="sk-SK" sz="2600" dirty="0" err="1" smtClean="0"/>
              <a:t>staff</a:t>
            </a:r>
            <a:r>
              <a:rPr lang="sk-SK" sz="2600" dirty="0" smtClean="0"/>
              <a:t>).</a:t>
            </a:r>
          </a:p>
          <a:p>
            <a:r>
              <a:rPr lang="sk-SK" sz="2600" dirty="0" err="1" smtClean="0"/>
              <a:t>The</a:t>
            </a:r>
            <a:r>
              <a:rPr lang="sk-SK" sz="2600" dirty="0" smtClean="0"/>
              <a:t> </a:t>
            </a:r>
            <a:r>
              <a:rPr lang="sk-SK" sz="2600" dirty="0" err="1" smtClean="0"/>
              <a:t>aim</a:t>
            </a:r>
            <a:r>
              <a:rPr lang="sk-SK" sz="2600" dirty="0" smtClean="0"/>
              <a:t>: to </a:t>
            </a:r>
            <a:r>
              <a:rPr lang="sk-SK" sz="2600" dirty="0" err="1" smtClean="0"/>
              <a:t>learn</a:t>
            </a:r>
            <a:r>
              <a:rPr lang="sk-SK" sz="2600" dirty="0" smtClean="0"/>
              <a:t> </a:t>
            </a:r>
            <a:r>
              <a:rPr lang="sk-SK" sz="2600" dirty="0" err="1" smtClean="0"/>
              <a:t>about</a:t>
            </a:r>
            <a:r>
              <a:rPr lang="sk-SK" sz="2600" dirty="0" smtClean="0"/>
              <a:t> </a:t>
            </a:r>
            <a:r>
              <a:rPr lang="sk-SK" sz="2600" dirty="0" err="1" smtClean="0"/>
              <a:t>policy</a:t>
            </a:r>
            <a:r>
              <a:rPr lang="sk-SK" sz="2600" dirty="0" smtClean="0"/>
              <a:t> and </a:t>
            </a:r>
            <a:r>
              <a:rPr lang="sk-SK" sz="2600" dirty="0" err="1" smtClean="0"/>
              <a:t>governance</a:t>
            </a:r>
            <a:r>
              <a:rPr lang="sk-SK" sz="2600" dirty="0" smtClean="0"/>
              <a:t> </a:t>
            </a:r>
            <a:r>
              <a:rPr lang="sk-SK" sz="2600" dirty="0" err="1" smtClean="0"/>
              <a:t>trends</a:t>
            </a:r>
            <a:r>
              <a:rPr lang="sk-SK" sz="2600" dirty="0" smtClean="0"/>
              <a:t> in </a:t>
            </a:r>
            <a:r>
              <a:rPr lang="sk-SK" sz="2600" dirty="0" err="1" smtClean="0"/>
              <a:t>doctoral</a:t>
            </a:r>
            <a:r>
              <a:rPr lang="sk-SK" sz="2600" dirty="0" smtClean="0"/>
              <a:t> </a:t>
            </a:r>
            <a:r>
              <a:rPr lang="sk-SK" sz="2600" dirty="0" err="1" smtClean="0"/>
              <a:t>education</a:t>
            </a:r>
            <a:r>
              <a:rPr lang="sk-SK" sz="2600" dirty="0" smtClean="0"/>
              <a:t>, </a:t>
            </a:r>
            <a:r>
              <a:rPr lang="sk-SK" sz="2600" dirty="0" err="1" smtClean="0"/>
              <a:t>main</a:t>
            </a:r>
            <a:r>
              <a:rPr lang="sk-SK" sz="2600" dirty="0" smtClean="0"/>
              <a:t> </a:t>
            </a:r>
            <a:r>
              <a:rPr lang="sk-SK" sz="2600" dirty="0" err="1" smtClean="0"/>
              <a:t>components</a:t>
            </a:r>
            <a:r>
              <a:rPr lang="sk-SK" sz="2600" dirty="0" smtClean="0"/>
              <a:t> of new </a:t>
            </a:r>
            <a:r>
              <a:rPr lang="sk-SK" sz="2600" dirty="0" err="1" smtClean="0"/>
              <a:t>doctoral</a:t>
            </a:r>
            <a:r>
              <a:rPr lang="sk-SK" sz="2600" dirty="0" smtClean="0"/>
              <a:t> </a:t>
            </a:r>
            <a:r>
              <a:rPr lang="sk-SK" sz="2600" dirty="0" err="1" smtClean="0"/>
              <a:t>education</a:t>
            </a:r>
            <a:r>
              <a:rPr lang="sk-SK" sz="2600" dirty="0" smtClean="0"/>
              <a:t> (</a:t>
            </a:r>
            <a:r>
              <a:rPr lang="sk-SK" sz="2600" dirty="0" err="1" smtClean="0"/>
              <a:t>transefrable</a:t>
            </a:r>
            <a:r>
              <a:rPr lang="sk-SK" sz="2600" dirty="0" smtClean="0"/>
              <a:t> </a:t>
            </a:r>
            <a:r>
              <a:rPr lang="sk-SK" sz="2600" dirty="0" err="1" smtClean="0"/>
              <a:t>skills</a:t>
            </a:r>
            <a:r>
              <a:rPr lang="sk-SK" sz="2600" dirty="0" smtClean="0"/>
              <a:t> </a:t>
            </a:r>
            <a:r>
              <a:rPr lang="sk-SK" sz="2600" dirty="0" err="1" smtClean="0"/>
              <a:t>training</a:t>
            </a:r>
            <a:r>
              <a:rPr lang="sk-SK" sz="2600" dirty="0" smtClean="0"/>
              <a:t>, </a:t>
            </a:r>
            <a:r>
              <a:rPr lang="sk-SK" sz="2600" dirty="0" err="1" smtClean="0"/>
              <a:t>careed</a:t>
            </a:r>
            <a:r>
              <a:rPr lang="sk-SK" sz="2600" dirty="0" smtClean="0"/>
              <a:t> </a:t>
            </a:r>
            <a:r>
              <a:rPr lang="sk-SK" sz="2600" dirty="0" err="1" smtClean="0"/>
              <a:t>development</a:t>
            </a:r>
            <a:r>
              <a:rPr lang="sk-SK" sz="2600" dirty="0" smtClean="0"/>
              <a:t>, </a:t>
            </a:r>
            <a:r>
              <a:rPr lang="sk-SK" sz="2600" dirty="0" err="1" smtClean="0"/>
              <a:t>consultation</a:t>
            </a:r>
            <a:r>
              <a:rPr lang="sk-SK" sz="2600" dirty="0"/>
              <a:t> </a:t>
            </a:r>
            <a:r>
              <a:rPr lang="sk-SK" sz="2600" dirty="0" err="1" smtClean="0"/>
              <a:t>services</a:t>
            </a:r>
            <a:r>
              <a:rPr lang="sk-SK" sz="2600" dirty="0" smtClean="0"/>
              <a:t> </a:t>
            </a:r>
            <a:r>
              <a:rPr lang="sk-SK" sz="2600" dirty="0" err="1" smtClean="0"/>
              <a:t>for</a:t>
            </a:r>
            <a:r>
              <a:rPr lang="sk-SK" sz="2600" dirty="0" smtClean="0"/>
              <a:t> </a:t>
            </a:r>
            <a:r>
              <a:rPr lang="sk-SK" sz="2600" dirty="0" err="1" smtClean="0"/>
              <a:t>PhDs</a:t>
            </a:r>
            <a:r>
              <a:rPr lang="sk-SK" sz="2600" dirty="0" smtClean="0"/>
              <a:t>, </a:t>
            </a:r>
            <a:r>
              <a:rPr lang="sk-SK" sz="2600" dirty="0" err="1" smtClean="0"/>
              <a:t>quality</a:t>
            </a:r>
            <a:r>
              <a:rPr lang="sk-SK" sz="2600" dirty="0" smtClean="0"/>
              <a:t> </a:t>
            </a:r>
            <a:r>
              <a:rPr lang="sk-SK" sz="2600" dirty="0" err="1" smtClean="0"/>
              <a:t>assurance</a:t>
            </a:r>
            <a:r>
              <a:rPr lang="sk-SK" sz="2600" dirty="0"/>
              <a:t>)</a:t>
            </a:r>
            <a:r>
              <a:rPr lang="sk-SK" sz="2600" dirty="0" smtClean="0"/>
              <a:t> </a:t>
            </a:r>
            <a:endParaRPr lang="sk-SK" sz="26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344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Training</a:t>
            </a:r>
            <a:r>
              <a:rPr lang="sk-SK" dirty="0" smtClean="0"/>
              <a:t> 2 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second</a:t>
            </a:r>
            <a:r>
              <a:rPr lang="sk-SK" dirty="0" smtClean="0"/>
              <a:t> </a:t>
            </a:r>
            <a:r>
              <a:rPr lang="sk-SK" dirty="0" err="1" smtClean="0"/>
              <a:t>training</a:t>
            </a:r>
            <a:r>
              <a:rPr lang="sk-SK" dirty="0" smtClean="0"/>
              <a:t> „</a:t>
            </a:r>
            <a:r>
              <a:rPr lang="sk-SK" dirty="0" err="1" smtClean="0"/>
              <a:t>Professionalization</a:t>
            </a:r>
            <a:r>
              <a:rPr lang="sk-SK" dirty="0" smtClean="0"/>
              <a:t> of </a:t>
            </a:r>
            <a:r>
              <a:rPr lang="sk-SK" dirty="0" err="1" smtClean="0"/>
              <a:t>PhD</a:t>
            </a:r>
            <a:r>
              <a:rPr lang="sk-SK" dirty="0" smtClean="0"/>
              <a:t> </a:t>
            </a:r>
            <a:r>
              <a:rPr lang="sk-SK" dirty="0" err="1" smtClean="0"/>
              <a:t>supervision</a:t>
            </a:r>
            <a:r>
              <a:rPr lang="sk-SK" dirty="0" smtClean="0"/>
              <a:t>“ </a:t>
            </a:r>
            <a:r>
              <a:rPr lang="sk-SK" dirty="0" err="1" smtClean="0"/>
              <a:t>targeted</a:t>
            </a:r>
            <a:r>
              <a:rPr lang="sk-SK" dirty="0" smtClean="0"/>
              <a:t> </a:t>
            </a:r>
            <a:r>
              <a:rPr lang="sk-SK" dirty="0" err="1" smtClean="0"/>
              <a:t>experienced</a:t>
            </a:r>
            <a:r>
              <a:rPr lang="sk-SK" dirty="0" smtClean="0"/>
              <a:t> and </a:t>
            </a:r>
            <a:r>
              <a:rPr lang="sk-SK" dirty="0" err="1" smtClean="0"/>
              <a:t>young</a:t>
            </a:r>
            <a:r>
              <a:rPr lang="sk-SK" dirty="0" smtClean="0"/>
              <a:t> </a:t>
            </a:r>
            <a:r>
              <a:rPr lang="sk-SK" dirty="0" err="1" smtClean="0"/>
              <a:t>supervisors</a:t>
            </a:r>
            <a:endParaRPr lang="sk-SK" dirty="0" smtClean="0"/>
          </a:p>
          <a:p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aim</a:t>
            </a:r>
            <a:r>
              <a:rPr lang="sk-SK" dirty="0" smtClean="0"/>
              <a:t>: to </a:t>
            </a:r>
            <a:r>
              <a:rPr lang="sk-SK" dirty="0" err="1" smtClean="0"/>
              <a:t>explain</a:t>
            </a:r>
            <a:r>
              <a:rPr lang="sk-SK" dirty="0" smtClean="0"/>
              <a:t>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supervision</a:t>
            </a:r>
            <a:r>
              <a:rPr lang="sk-SK" dirty="0" smtClean="0"/>
              <a:t> in a </a:t>
            </a:r>
            <a:r>
              <a:rPr lang="sk-SK" dirty="0" err="1" smtClean="0"/>
              <a:t>global</a:t>
            </a:r>
            <a:r>
              <a:rPr lang="sk-SK" dirty="0" smtClean="0"/>
              <a:t> </a:t>
            </a:r>
            <a:r>
              <a:rPr lang="sk-SK" dirty="0" err="1" smtClean="0"/>
              <a:t>context</a:t>
            </a:r>
            <a:r>
              <a:rPr lang="sk-SK" dirty="0" smtClean="0"/>
              <a:t>, </a:t>
            </a:r>
            <a:r>
              <a:rPr lang="sk-SK" dirty="0" err="1" smtClean="0"/>
              <a:t>understanding</a:t>
            </a:r>
            <a:r>
              <a:rPr lang="sk-SK" dirty="0" smtClean="0"/>
              <a:t> </a:t>
            </a:r>
            <a:r>
              <a:rPr lang="sk-SK" dirty="0" err="1" smtClean="0"/>
              <a:t>basic</a:t>
            </a:r>
            <a:r>
              <a:rPr lang="sk-SK" dirty="0" smtClean="0"/>
              <a:t> </a:t>
            </a:r>
            <a:r>
              <a:rPr lang="sk-SK" dirty="0" err="1" smtClean="0"/>
              <a:t>principles</a:t>
            </a:r>
            <a:r>
              <a:rPr lang="sk-SK" dirty="0" smtClean="0"/>
              <a:t> of </a:t>
            </a:r>
            <a:r>
              <a:rPr lang="sk-SK" dirty="0" err="1" smtClean="0"/>
              <a:t>good</a:t>
            </a:r>
            <a:r>
              <a:rPr lang="sk-SK" dirty="0" smtClean="0"/>
              <a:t> </a:t>
            </a:r>
            <a:r>
              <a:rPr lang="sk-SK" dirty="0" err="1" smtClean="0"/>
              <a:t>supervision</a:t>
            </a:r>
            <a:r>
              <a:rPr lang="sk-SK" dirty="0" smtClean="0"/>
              <a:t> </a:t>
            </a:r>
            <a:r>
              <a:rPr lang="sk-SK" dirty="0" err="1" smtClean="0"/>
              <a:t>practice</a:t>
            </a:r>
            <a:r>
              <a:rPr lang="sk-SK" dirty="0" smtClean="0"/>
              <a:t>, </a:t>
            </a:r>
            <a:r>
              <a:rPr lang="sk-SK" dirty="0" err="1" smtClean="0"/>
              <a:t>sharing</a:t>
            </a:r>
            <a:r>
              <a:rPr lang="sk-SK" dirty="0" smtClean="0"/>
              <a:t> </a:t>
            </a:r>
            <a:r>
              <a:rPr lang="sk-SK" dirty="0" err="1" smtClean="0"/>
              <a:t>knowledge</a:t>
            </a:r>
            <a:r>
              <a:rPr lang="sk-SK" dirty="0" smtClean="0"/>
              <a:t> and </a:t>
            </a:r>
            <a:r>
              <a:rPr lang="sk-SK" dirty="0" err="1" smtClean="0"/>
              <a:t>experience</a:t>
            </a:r>
            <a:r>
              <a:rPr lang="sk-SK" dirty="0" smtClean="0"/>
              <a:t> </a:t>
            </a:r>
            <a:r>
              <a:rPr lang="sk-SK" dirty="0" err="1" smtClean="0"/>
              <a:t>about</a:t>
            </a:r>
            <a:r>
              <a:rPr lang="sk-SK" dirty="0" smtClean="0"/>
              <a:t> </a:t>
            </a:r>
            <a:r>
              <a:rPr lang="sk-SK" dirty="0" err="1" smtClean="0"/>
              <a:t>supervision</a:t>
            </a:r>
            <a:r>
              <a:rPr lang="sk-SK" dirty="0" smtClean="0"/>
              <a:t>, </a:t>
            </a:r>
            <a:r>
              <a:rPr lang="sk-SK" dirty="0" err="1" smtClean="0"/>
              <a:t>discussing</a:t>
            </a:r>
            <a:r>
              <a:rPr lang="sk-SK" dirty="0" smtClean="0"/>
              <a:t> </a:t>
            </a:r>
            <a:r>
              <a:rPr lang="sk-SK" dirty="0" err="1" smtClean="0"/>
              <a:t>key</a:t>
            </a:r>
            <a:r>
              <a:rPr lang="sk-SK" dirty="0" smtClean="0"/>
              <a:t> </a:t>
            </a:r>
            <a:r>
              <a:rPr lang="sk-SK" dirty="0" err="1" smtClean="0"/>
              <a:t>roles</a:t>
            </a:r>
            <a:r>
              <a:rPr lang="sk-SK" dirty="0" smtClean="0"/>
              <a:t> and </a:t>
            </a:r>
            <a:r>
              <a:rPr lang="sk-SK" dirty="0" err="1" smtClean="0"/>
              <a:t>responsibilities</a:t>
            </a:r>
            <a:r>
              <a:rPr lang="sk-SK" dirty="0" smtClean="0"/>
              <a:t>, </a:t>
            </a:r>
            <a:r>
              <a:rPr lang="sk-SK" dirty="0" err="1" smtClean="0"/>
              <a:t>formulating</a:t>
            </a:r>
            <a:r>
              <a:rPr lang="sk-SK" dirty="0" smtClean="0"/>
              <a:t> </a:t>
            </a:r>
            <a:r>
              <a:rPr lang="sk-SK" dirty="0" err="1" smtClean="0"/>
              <a:t>points</a:t>
            </a:r>
            <a:r>
              <a:rPr lang="sk-SK" dirty="0" smtClean="0"/>
              <a:t> </a:t>
            </a:r>
            <a:r>
              <a:rPr lang="sk-SK" dirty="0" err="1" smtClean="0"/>
              <a:t>for</a:t>
            </a:r>
            <a:r>
              <a:rPr lang="sk-SK" dirty="0" smtClean="0"/>
              <a:t> </a:t>
            </a:r>
            <a:r>
              <a:rPr lang="sk-SK" dirty="0" err="1" smtClean="0"/>
              <a:t>concrete</a:t>
            </a:r>
            <a:r>
              <a:rPr lang="sk-SK" dirty="0" smtClean="0"/>
              <a:t> </a:t>
            </a:r>
            <a:r>
              <a:rPr lang="sk-SK" dirty="0" err="1" smtClean="0"/>
              <a:t>individual</a:t>
            </a:r>
            <a:r>
              <a:rPr lang="sk-SK" dirty="0" smtClean="0"/>
              <a:t> </a:t>
            </a:r>
            <a:r>
              <a:rPr lang="sk-SK" dirty="0" err="1" smtClean="0"/>
              <a:t>action</a:t>
            </a:r>
            <a:r>
              <a:rPr lang="sk-SK" dirty="0" smtClean="0"/>
              <a:t>. </a:t>
            </a:r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3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Training</a:t>
            </a:r>
            <a:r>
              <a:rPr lang="sk-SK" dirty="0" smtClean="0"/>
              <a:t> 3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third</a:t>
            </a:r>
            <a:r>
              <a:rPr lang="sk-SK" dirty="0" smtClean="0"/>
              <a:t> </a:t>
            </a:r>
            <a:r>
              <a:rPr lang="sk-SK" dirty="0" err="1" smtClean="0"/>
              <a:t>training</a:t>
            </a:r>
            <a:r>
              <a:rPr lang="sk-SK" dirty="0" smtClean="0"/>
              <a:t> </a:t>
            </a:r>
            <a:r>
              <a:rPr lang="sk-SK" dirty="0" err="1" smtClean="0"/>
              <a:t>targeted</a:t>
            </a:r>
            <a:r>
              <a:rPr lang="sk-SK" dirty="0" smtClean="0"/>
              <a:t> </a:t>
            </a:r>
            <a:r>
              <a:rPr lang="sk-SK" dirty="0" err="1" smtClean="0"/>
              <a:t>academics</a:t>
            </a:r>
            <a:r>
              <a:rPr lang="sk-SK" dirty="0" smtClean="0"/>
              <a:t> </a:t>
            </a:r>
            <a:r>
              <a:rPr lang="sk-SK" dirty="0" err="1" smtClean="0"/>
              <a:t>involved</a:t>
            </a:r>
            <a:r>
              <a:rPr lang="sk-SK" dirty="0" smtClean="0"/>
              <a:t> in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preparation</a:t>
            </a:r>
            <a:r>
              <a:rPr lang="sk-SK" dirty="0" smtClean="0"/>
              <a:t> of </a:t>
            </a:r>
            <a:r>
              <a:rPr lang="sk-SK" dirty="0" err="1" smtClean="0"/>
              <a:t>joint</a:t>
            </a:r>
            <a:r>
              <a:rPr lang="sk-SK" dirty="0" smtClean="0"/>
              <a:t> (</a:t>
            </a:r>
            <a:r>
              <a:rPr lang="sk-SK" dirty="0" err="1" smtClean="0"/>
              <a:t>collaborative</a:t>
            </a:r>
            <a:r>
              <a:rPr lang="sk-SK" dirty="0" smtClean="0"/>
              <a:t>)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programmes</a:t>
            </a:r>
            <a:r>
              <a:rPr lang="sk-SK" dirty="0" smtClean="0"/>
              <a:t> </a:t>
            </a:r>
            <a:r>
              <a:rPr lang="sk-SK" dirty="0" err="1" smtClean="0"/>
              <a:t>within</a:t>
            </a:r>
            <a:r>
              <a:rPr lang="sk-SK" dirty="0" smtClean="0"/>
              <a:t> MARDS</a:t>
            </a:r>
          </a:p>
          <a:p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aim</a:t>
            </a:r>
            <a:r>
              <a:rPr lang="sk-SK" dirty="0" smtClean="0"/>
              <a:t>: to </a:t>
            </a:r>
            <a:r>
              <a:rPr lang="sk-SK" dirty="0" err="1" smtClean="0"/>
              <a:t>introduce</a:t>
            </a:r>
            <a:r>
              <a:rPr lang="sk-SK" dirty="0" smtClean="0"/>
              <a:t> </a:t>
            </a:r>
            <a:r>
              <a:rPr lang="sk-SK" dirty="0" err="1" smtClean="0"/>
              <a:t>concepts</a:t>
            </a:r>
            <a:r>
              <a:rPr lang="sk-SK" dirty="0" smtClean="0"/>
              <a:t> and </a:t>
            </a:r>
            <a:r>
              <a:rPr lang="sk-SK" dirty="0" err="1" smtClean="0"/>
              <a:t>diverse</a:t>
            </a:r>
            <a:r>
              <a:rPr lang="sk-SK" dirty="0" smtClean="0"/>
              <a:t> </a:t>
            </a:r>
            <a:r>
              <a:rPr lang="sk-SK" dirty="0" err="1" smtClean="0"/>
              <a:t>ways</a:t>
            </a:r>
            <a:r>
              <a:rPr lang="sk-SK" dirty="0" smtClean="0"/>
              <a:t> of </a:t>
            </a:r>
            <a:r>
              <a:rPr lang="sk-SK" dirty="0" err="1" smtClean="0"/>
              <a:t>collaborative</a:t>
            </a:r>
            <a:r>
              <a:rPr lang="sk-SK" dirty="0" smtClean="0"/>
              <a:t>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programmes</a:t>
            </a:r>
            <a:r>
              <a:rPr lang="sk-SK" dirty="0" smtClean="0"/>
              <a:t>, to </a:t>
            </a:r>
            <a:r>
              <a:rPr lang="sk-SK" dirty="0" err="1" smtClean="0"/>
              <a:t>discuss</a:t>
            </a:r>
            <a:r>
              <a:rPr lang="sk-SK" dirty="0" smtClean="0"/>
              <a:t> </a:t>
            </a:r>
            <a:r>
              <a:rPr lang="sk-SK" dirty="0" err="1" smtClean="0"/>
              <a:t>crucial</a:t>
            </a:r>
            <a:r>
              <a:rPr lang="sk-SK" dirty="0" smtClean="0"/>
              <a:t> </a:t>
            </a:r>
            <a:r>
              <a:rPr lang="sk-SK" dirty="0" err="1" smtClean="0"/>
              <a:t>components</a:t>
            </a:r>
            <a:r>
              <a:rPr lang="sk-SK" dirty="0" smtClean="0"/>
              <a:t> of </a:t>
            </a:r>
            <a:r>
              <a:rPr lang="sk-SK" dirty="0" err="1" smtClean="0"/>
              <a:t>collaborative</a:t>
            </a:r>
            <a:r>
              <a:rPr lang="sk-SK" dirty="0" smtClean="0"/>
              <a:t>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programmes</a:t>
            </a:r>
            <a:r>
              <a:rPr lang="sk-SK" dirty="0" smtClean="0"/>
              <a:t> and to </a:t>
            </a:r>
            <a:r>
              <a:rPr lang="sk-SK" dirty="0" err="1" smtClean="0"/>
              <a:t>work</a:t>
            </a:r>
            <a:r>
              <a:rPr lang="sk-SK" dirty="0" smtClean="0"/>
              <a:t> on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first</a:t>
            </a:r>
            <a:r>
              <a:rPr lang="sk-SK" dirty="0" smtClean="0"/>
              <a:t> </a:t>
            </a:r>
            <a:r>
              <a:rPr lang="sk-SK" dirty="0" err="1" smtClean="0"/>
              <a:t>draft</a:t>
            </a:r>
            <a:r>
              <a:rPr lang="sk-SK" dirty="0" smtClean="0"/>
              <a:t> </a:t>
            </a:r>
            <a:r>
              <a:rPr lang="sk-SK" dirty="0" err="1" smtClean="0"/>
              <a:t>ideas</a:t>
            </a:r>
            <a:r>
              <a:rPr lang="sk-SK" dirty="0" smtClean="0"/>
              <a:t> </a:t>
            </a:r>
            <a:r>
              <a:rPr lang="sk-SK" dirty="0" err="1" smtClean="0"/>
              <a:t>about</a:t>
            </a:r>
            <a:r>
              <a:rPr lang="sk-SK" dirty="0" smtClean="0"/>
              <a:t> </a:t>
            </a:r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two</a:t>
            </a:r>
            <a:r>
              <a:rPr lang="sk-SK" dirty="0" smtClean="0"/>
              <a:t> </a:t>
            </a:r>
            <a:r>
              <a:rPr lang="sk-SK" dirty="0" err="1" smtClean="0"/>
              <a:t>planned</a:t>
            </a:r>
            <a:r>
              <a:rPr lang="sk-SK" dirty="0" smtClean="0"/>
              <a:t> </a:t>
            </a:r>
            <a:r>
              <a:rPr lang="sk-SK" dirty="0" err="1" smtClean="0"/>
              <a:t>joint</a:t>
            </a:r>
            <a:r>
              <a:rPr lang="sk-SK" dirty="0" smtClean="0"/>
              <a:t>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programmes</a:t>
            </a:r>
            <a:r>
              <a:rPr lang="sk-SK" dirty="0" smtClean="0"/>
              <a:t> </a:t>
            </a:r>
            <a:r>
              <a:rPr lang="sk-SK" dirty="0" err="1" smtClean="0"/>
              <a:t>within</a:t>
            </a:r>
            <a:r>
              <a:rPr lang="sk-SK" dirty="0" smtClean="0"/>
              <a:t> MARDS </a:t>
            </a:r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138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Training</a:t>
            </a:r>
            <a:r>
              <a:rPr lang="sk-SK" dirty="0" smtClean="0"/>
              <a:t> 4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fourth</a:t>
            </a:r>
            <a:r>
              <a:rPr lang="sk-SK" dirty="0" smtClean="0"/>
              <a:t> </a:t>
            </a:r>
            <a:r>
              <a:rPr lang="sk-SK" dirty="0" err="1" smtClean="0"/>
              <a:t>training</a:t>
            </a:r>
            <a:r>
              <a:rPr lang="sk-SK" dirty="0" smtClean="0"/>
              <a:t> „</a:t>
            </a:r>
            <a:r>
              <a:rPr lang="sk-SK" dirty="0" err="1" smtClean="0"/>
              <a:t>Quality</a:t>
            </a:r>
            <a:r>
              <a:rPr lang="sk-SK" dirty="0" smtClean="0"/>
              <a:t> </a:t>
            </a:r>
            <a:r>
              <a:rPr lang="sk-SK" dirty="0" err="1" smtClean="0"/>
              <a:t>assurance</a:t>
            </a:r>
            <a:r>
              <a:rPr lang="sk-SK" dirty="0" smtClean="0"/>
              <a:t> of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studies</a:t>
            </a:r>
            <a:r>
              <a:rPr lang="sk-SK" dirty="0" smtClean="0"/>
              <a:t>“ </a:t>
            </a:r>
            <a:r>
              <a:rPr lang="sk-SK" dirty="0" err="1" smtClean="0"/>
              <a:t>targeted</a:t>
            </a:r>
            <a:r>
              <a:rPr lang="sk-SK" dirty="0" smtClean="0"/>
              <a:t> top </a:t>
            </a:r>
            <a:r>
              <a:rPr lang="sk-SK" dirty="0" err="1" smtClean="0"/>
              <a:t>university</a:t>
            </a:r>
            <a:r>
              <a:rPr lang="sk-SK" dirty="0" smtClean="0"/>
              <a:t> </a:t>
            </a:r>
            <a:r>
              <a:rPr lang="sk-SK" dirty="0" err="1" smtClean="0"/>
              <a:t>leaders</a:t>
            </a:r>
            <a:r>
              <a:rPr lang="sk-SK" dirty="0" smtClean="0"/>
              <a:t> – </a:t>
            </a:r>
            <a:r>
              <a:rPr lang="sk-SK" dirty="0" err="1" smtClean="0"/>
              <a:t>rectors</a:t>
            </a:r>
            <a:r>
              <a:rPr lang="sk-SK" dirty="0" smtClean="0"/>
              <a:t> and </a:t>
            </a:r>
            <a:r>
              <a:rPr lang="sk-SK" dirty="0" err="1" smtClean="0"/>
              <a:t>vice-rectors</a:t>
            </a:r>
            <a:r>
              <a:rPr lang="sk-SK" dirty="0" smtClean="0"/>
              <a:t> </a:t>
            </a:r>
            <a:r>
              <a:rPr lang="sk-SK" dirty="0" err="1" smtClean="0"/>
              <a:t>from</a:t>
            </a:r>
            <a:r>
              <a:rPr lang="sk-SK" dirty="0" smtClean="0"/>
              <a:t> </a:t>
            </a:r>
            <a:r>
              <a:rPr lang="sk-SK" dirty="0" err="1" smtClean="0"/>
              <a:t>Montenegro</a:t>
            </a:r>
            <a:r>
              <a:rPr lang="sk-SK" dirty="0" smtClean="0"/>
              <a:t> and </a:t>
            </a:r>
            <a:r>
              <a:rPr lang="sk-SK" dirty="0" err="1" smtClean="0"/>
              <a:t>Albania</a:t>
            </a:r>
            <a:endParaRPr lang="sk-SK" dirty="0" smtClean="0"/>
          </a:p>
          <a:p>
            <a:r>
              <a:rPr lang="sk-SK" dirty="0" err="1" smtClean="0"/>
              <a:t>The</a:t>
            </a:r>
            <a:r>
              <a:rPr lang="sk-SK" dirty="0" smtClean="0"/>
              <a:t> </a:t>
            </a:r>
            <a:r>
              <a:rPr lang="sk-SK" dirty="0" err="1" smtClean="0"/>
              <a:t>aim</a:t>
            </a:r>
            <a:r>
              <a:rPr lang="sk-SK" dirty="0" smtClean="0"/>
              <a:t>: to </a:t>
            </a:r>
            <a:r>
              <a:rPr lang="sk-SK" dirty="0" err="1" smtClean="0"/>
              <a:t>discuss</a:t>
            </a:r>
            <a:r>
              <a:rPr lang="sk-SK" dirty="0" smtClean="0"/>
              <a:t> </a:t>
            </a:r>
            <a:r>
              <a:rPr lang="sk-SK" dirty="0" err="1" smtClean="0"/>
              <a:t>main</a:t>
            </a:r>
            <a:r>
              <a:rPr lang="sk-SK" dirty="0" smtClean="0"/>
              <a:t> </a:t>
            </a:r>
            <a:r>
              <a:rPr lang="sk-SK" dirty="0" err="1" smtClean="0"/>
              <a:t>components</a:t>
            </a:r>
            <a:r>
              <a:rPr lang="sk-SK" dirty="0" smtClean="0"/>
              <a:t> of </a:t>
            </a:r>
            <a:r>
              <a:rPr lang="sk-SK" dirty="0" err="1" smtClean="0"/>
              <a:t>quality</a:t>
            </a:r>
            <a:r>
              <a:rPr lang="sk-SK" dirty="0" smtClean="0"/>
              <a:t> </a:t>
            </a:r>
            <a:r>
              <a:rPr lang="sk-SK" dirty="0" err="1" smtClean="0"/>
              <a:t>assurance</a:t>
            </a:r>
            <a:r>
              <a:rPr lang="sk-SK" dirty="0" smtClean="0"/>
              <a:t> in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education</a:t>
            </a:r>
            <a:r>
              <a:rPr lang="sk-SK" dirty="0" smtClean="0"/>
              <a:t> </a:t>
            </a:r>
            <a:r>
              <a:rPr lang="sk-SK" dirty="0" err="1" smtClean="0"/>
              <a:t>from</a:t>
            </a:r>
            <a:r>
              <a:rPr lang="sk-SK" dirty="0" smtClean="0"/>
              <a:t> </a:t>
            </a:r>
            <a:r>
              <a:rPr lang="sk-SK" dirty="0" err="1" smtClean="0"/>
              <a:t>different</a:t>
            </a:r>
            <a:r>
              <a:rPr lang="sk-SK" dirty="0" smtClean="0"/>
              <a:t> </a:t>
            </a:r>
            <a:r>
              <a:rPr lang="sk-SK" dirty="0" err="1" smtClean="0"/>
              <a:t>perspectives</a:t>
            </a:r>
            <a:r>
              <a:rPr lang="sk-SK" dirty="0" smtClean="0"/>
              <a:t> (</a:t>
            </a:r>
            <a:r>
              <a:rPr lang="sk-SK" dirty="0" err="1" smtClean="0"/>
              <a:t>university</a:t>
            </a:r>
            <a:r>
              <a:rPr lang="sk-SK" dirty="0" smtClean="0"/>
              <a:t> </a:t>
            </a:r>
            <a:r>
              <a:rPr lang="sk-SK" dirty="0" err="1" smtClean="0"/>
              <a:t>leaders</a:t>
            </a:r>
            <a:r>
              <a:rPr lang="sk-SK" dirty="0" smtClean="0"/>
              <a:t>, </a:t>
            </a:r>
            <a:r>
              <a:rPr lang="sk-SK" dirty="0" err="1" smtClean="0"/>
              <a:t>supervisors</a:t>
            </a:r>
            <a:r>
              <a:rPr lang="sk-SK" dirty="0" smtClean="0"/>
              <a:t>, </a:t>
            </a:r>
            <a:r>
              <a:rPr lang="sk-SK" dirty="0" err="1" smtClean="0"/>
              <a:t>doctoral</a:t>
            </a:r>
            <a:r>
              <a:rPr lang="sk-SK" dirty="0" smtClean="0"/>
              <a:t> </a:t>
            </a:r>
            <a:r>
              <a:rPr lang="sk-SK" dirty="0" err="1" smtClean="0"/>
              <a:t>cadnidates</a:t>
            </a:r>
            <a:r>
              <a:rPr lang="sk-SK" dirty="0" smtClean="0"/>
              <a:t>) </a:t>
            </a:r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54693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MARDS PPT Template</Template>
  <TotalTime>834</TotalTime>
  <Words>915</Words>
  <Application>Microsoft Office PowerPoint</Application>
  <PresentationFormat>Prezentácia na obrazovke (4:3)</PresentationFormat>
  <Paragraphs>97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Motív balíka Office</vt:lpstr>
      <vt:lpstr>MARDS Trainings:  An overview of WP2 </vt:lpstr>
      <vt:lpstr>MARDS proposal: WP2 (Development)</vt:lpstr>
      <vt:lpstr>WP2 – A2.1 training: Important task for each training participant</vt:lpstr>
      <vt:lpstr>WP2 – A2.2:  Guidelines and recommendations for academics and professionals in doctoral studies</vt:lpstr>
      <vt:lpstr>MARDS trainings overview</vt:lpstr>
      <vt:lpstr>Training 1</vt:lpstr>
      <vt:lpstr>Training 2 </vt:lpstr>
      <vt:lpstr>Training 3</vt:lpstr>
      <vt:lpstr>Training 4</vt:lpstr>
      <vt:lpstr>Important task  for all trainings´ participants</vt:lpstr>
      <vt:lpstr>Questions for discussion</vt:lpstr>
      <vt:lpstr>Individual Mobility Report</vt:lpstr>
      <vt:lpstr>Individual Mobility Report</vt:lpstr>
      <vt:lpstr>Thank you very much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MARDS</dc:title>
  <dc:creator>Bitusikova</dc:creator>
  <cp:lastModifiedBy>bitusikova2</cp:lastModifiedBy>
  <cp:revision>49</cp:revision>
  <dcterms:created xsi:type="dcterms:W3CDTF">2019-09-25T18:39:43Z</dcterms:created>
  <dcterms:modified xsi:type="dcterms:W3CDTF">2019-12-11T08:21:33Z</dcterms:modified>
</cp:coreProperties>
</file>