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0" r:id="rId5"/>
    <p:sldId id="267" r:id="rId6"/>
    <p:sldId id="266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870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BD3F360-F4B9-4A96-96FF-9E1843E59FC2}" type="datetime1">
              <a:rPr lang="en-GB"/>
              <a:pPr lvl="0"/>
              <a:t>16/09/2019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8407223-4A32-4527-B7C4-F5BFEB53F99B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4526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F70A2E0-05A8-4FFA-914E-9E0E6DE26EF5}" type="datetime1">
              <a:rPr lang="en-GB"/>
              <a:pPr lvl="0"/>
              <a:t>16/09/2019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33FFCED-6A93-4D1C-93B9-4A68BAD018A5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419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C049604-A185-4AD3-A1E0-6AE8956533ED}" type="datetime1">
              <a:rPr lang="en-GB"/>
              <a:pPr lvl="0"/>
              <a:t>16/09/2019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8752251-0789-49D2-B149-FB2DA37DC3A4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285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E487DEC-6EE1-47C0-A8F2-662E0436C787}" type="datetime1">
              <a:rPr lang="en-GB"/>
              <a:pPr lvl="0"/>
              <a:t>16/09/2019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383F3DC-14A9-4C6D-A9A6-2C654478433C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0479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24939D8-C3E3-40CB-9BD5-7A16856B0935}" type="datetime1">
              <a:rPr lang="en-GB"/>
              <a:pPr lvl="0"/>
              <a:t>16/09/2019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FB1A58C-C303-4295-839A-6C8B4B30A9D1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364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7EECA34-8971-438B-BF59-399ABE8A199E}" type="datetime1">
              <a:rPr lang="en-GB"/>
              <a:pPr lvl="0"/>
              <a:t>16/09/2019</a:t>
            </a:fld>
            <a:endParaRPr lang="en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D78E41F-398C-4435-AFF1-B0CBDD5045B4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8922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58EE513-6340-4381-8881-37594DE16227}" type="datetime1">
              <a:rPr lang="en-GB"/>
              <a:pPr lvl="0"/>
              <a:t>16/09/2019</a:t>
            </a:fld>
            <a:endParaRPr lang="en-GB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A12A0BB-5A9B-4035-9E30-CD525EE01AC5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7734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DC29735-0B57-459E-9182-EBFDF6A02F52}" type="datetime1">
              <a:rPr lang="en-GB"/>
              <a:pPr lvl="0"/>
              <a:t>16/09/2019</a:t>
            </a:fld>
            <a:endParaRPr lang="en-GB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F3782A3-3EE0-478F-B336-A281AEDC8D74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3118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641CB08-0990-4BAD-B2AF-344C6CB84E9F}" type="datetime1">
              <a:rPr lang="en-GB"/>
              <a:pPr lvl="0"/>
              <a:t>16/09/2019</a:t>
            </a:fld>
            <a:endParaRPr lang="en-GB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C5822E6-42E1-406F-9F7D-6594A1DE0126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266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AB43A9B-8EC8-4807-BE45-5EF8B62B216F}" type="datetime1">
              <a:rPr lang="en-GB"/>
              <a:pPr lvl="0"/>
              <a:t>16/09/2019</a:t>
            </a:fld>
            <a:endParaRPr lang="en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87C44B7-1B27-4441-90D9-94826EB105BD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265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070180D-59B4-4753-BE20-18AE751299CA}" type="datetime1">
              <a:rPr lang="en-GB"/>
              <a:pPr lvl="0"/>
              <a:t>16/09/2019</a:t>
            </a:fld>
            <a:endParaRPr lang="en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D525FBB-855F-490E-BD69-F7EC6BB6B0A1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781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5E93083D-3A34-4E7F-8BFF-2EA9BBAF36E4}" type="datetime1">
              <a:rPr lang="en-GB"/>
              <a:pPr lvl="0"/>
              <a:t>16/09/2019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47480C28-A4A9-4530-9BD1-B0BFA7809631}" type="slidenum"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en-US" sz="32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file:///C:\Users\Radovan%20Stojanovic\Documents\PROJEKTI_MAC\MARDS\MARDS_WEB\docs\MARDS_Report_on_funding_doctoral_studies_semi_FINAL.docx" TargetMode="External"/><Relationship Id="rId2" Type="http://schemas.openxmlformats.org/officeDocument/2006/relationships/hyperlink" Target="file:///C:\Users\Radovan%20Stojanovic\Documents\PROJEKTI_MAC\MARDS\MARDS_WEB\docs\MARDS_WP5_QualityPlan_20190404_v01.doc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mards.ucg.ac.me/docs/MARDS_A%206.2_Dissemination%20Plan_draft%20by%20Vienna.docx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Box 4"/>
          <p:cNvSpPr txBox="1"/>
          <p:nvPr/>
        </p:nvSpPr>
        <p:spPr>
          <a:xfrm>
            <a:off x="6732242" y="4199153"/>
            <a:ext cx="1665323" cy="369335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Conference and</a:t>
            </a:r>
          </a:p>
        </p:txBody>
      </p:sp>
      <p:pic>
        <p:nvPicPr>
          <p:cNvPr id="5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36164"/>
            <a:ext cx="9144000" cy="6174083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6"/>
          <p:cNvSpPr txBox="1"/>
          <p:nvPr/>
        </p:nvSpPr>
        <p:spPr>
          <a:xfrm>
            <a:off x="179512" y="5333657"/>
            <a:ext cx="4914166" cy="646331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>
                <a:solidFill>
                  <a:srgbClr val="FFFFFF"/>
                </a:solidFill>
                <a:uFillTx/>
                <a:latin typeface="Calibri"/>
              </a:rPr>
              <a:t>Notes from </a:t>
            </a:r>
            <a:r>
              <a:rPr lang="en-GB" sz="1800" b="0" i="0" u="none" strike="noStrike" kern="1200" cap="none" spc="0" baseline="0" dirty="0" smtClean="0">
                <a:solidFill>
                  <a:srgbClr val="FFFFFF"/>
                </a:solidFill>
                <a:uFillTx/>
                <a:latin typeface="Calibri"/>
              </a:rPr>
              <a:t>Coordinator for </a:t>
            </a:r>
            <a:r>
              <a:rPr lang="en-GB" dirty="0">
                <a:solidFill>
                  <a:srgbClr val="FFFFFF"/>
                </a:solidFill>
              </a:rPr>
              <a:t>NEO </a:t>
            </a:r>
            <a:r>
              <a:rPr lang="en-GB" dirty="0" smtClean="0">
                <a:solidFill>
                  <a:srgbClr val="FFFFFF"/>
                </a:solidFill>
              </a:rPr>
              <a:t>Monitoring visit </a:t>
            </a:r>
            <a:r>
              <a:rPr lang="en-GB" sz="1800" b="0" i="0" u="none" strike="noStrike" kern="1200" cap="none" spc="0" baseline="0" dirty="0" smtClean="0">
                <a:solidFill>
                  <a:srgbClr val="FFFFFF"/>
                </a:solidFill>
                <a:uFillTx/>
                <a:latin typeface="Calibri"/>
              </a:rPr>
              <a:t>: </a:t>
            </a:r>
          </a:p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 dirty="0" err="1" smtClean="0">
                <a:solidFill>
                  <a:srgbClr val="FFFFFF"/>
                </a:solidFill>
                <a:uFillTx/>
                <a:latin typeface="Calibri"/>
              </a:rPr>
              <a:t>Prof</a:t>
            </a:r>
            <a:r>
              <a:rPr lang="en-GB" sz="1800" b="0" i="0" u="none" strike="noStrike" kern="1200" cap="none" spc="0" baseline="0" dirty="0" err="1">
                <a:solidFill>
                  <a:srgbClr val="FFFFFF"/>
                </a:solidFill>
                <a:uFillTx/>
                <a:latin typeface="Calibri"/>
              </a:rPr>
              <a:t>.</a:t>
            </a:r>
            <a:r>
              <a:rPr lang="en-GB" sz="1800" b="0" i="0" u="none" strike="noStrike" kern="1200" cap="none" spc="0" baseline="0" dirty="0">
                <a:solidFill>
                  <a:srgbClr val="FFFFFF"/>
                </a:solidFill>
                <a:uFillTx/>
                <a:latin typeface="Calibri"/>
              </a:rPr>
              <a:t> dr Radovan Stojanovic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0747" y="2420888"/>
            <a:ext cx="2808312" cy="1645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8107"/>
            <a:ext cx="9144000" cy="614730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829"/>
            <a:ext cx="9144000" cy="615602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375132" y="0"/>
            <a:ext cx="8229600" cy="778099"/>
          </a:xfrm>
        </p:spPr>
        <p:txBody>
          <a:bodyPr/>
          <a:lstStyle/>
          <a:p>
            <a:pPr lvl="0"/>
            <a:r>
              <a:rPr lang="en-GB"/>
              <a:t>What is our project? </a:t>
            </a:r>
          </a:p>
        </p:txBody>
      </p:sp>
      <p:sp>
        <p:nvSpPr>
          <p:cNvPr id="3" name="Title 1"/>
          <p:cNvSpPr txBox="1"/>
          <p:nvPr/>
        </p:nvSpPr>
        <p:spPr>
          <a:xfrm>
            <a:off x="179515" y="1844820"/>
            <a:ext cx="8964484" cy="129614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4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Reforming doctoral studies in Montenegro and Albania – good practice paradigm (MARDS) </a:t>
            </a:r>
          </a:p>
        </p:txBody>
      </p:sp>
      <p:sp>
        <p:nvSpPr>
          <p:cNvPr id="4" name="Oval 15"/>
          <p:cNvSpPr/>
          <p:nvPr/>
        </p:nvSpPr>
        <p:spPr>
          <a:xfrm>
            <a:off x="169456" y="908721"/>
            <a:ext cx="8640961" cy="3168350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4F81BD">
              <a:alpha val="26000"/>
            </a:srgbClr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TextBox 18"/>
          <p:cNvSpPr txBox="1"/>
          <p:nvPr/>
        </p:nvSpPr>
        <p:spPr>
          <a:xfrm>
            <a:off x="755577" y="4091921"/>
            <a:ext cx="3842720" cy="707882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4000" b="1" i="0" u="none" strike="noStrike" kern="1200" cap="none" spc="0" baseline="0" dirty="0">
                <a:solidFill>
                  <a:srgbClr val="558ED5"/>
                </a:solidFill>
                <a:uFillTx/>
                <a:latin typeface="Calibri"/>
              </a:rPr>
              <a:t>Capacity building</a:t>
            </a:r>
          </a:p>
        </p:txBody>
      </p:sp>
      <p:cxnSp>
        <p:nvCxnSpPr>
          <p:cNvPr id="6" name="Straight Arrow Connector 20"/>
          <p:cNvCxnSpPr/>
          <p:nvPr/>
        </p:nvCxnSpPr>
        <p:spPr>
          <a:xfrm flipV="1">
            <a:off x="971595" y="3789035"/>
            <a:ext cx="432054" cy="360045"/>
          </a:xfrm>
          <a:prstGeom prst="straightConnector1">
            <a:avLst/>
          </a:prstGeom>
          <a:noFill/>
          <a:ln w="9528">
            <a:solidFill>
              <a:srgbClr val="4A7EBB"/>
            </a:solidFill>
            <a:prstDash val="solid"/>
            <a:tailEnd type="arrow"/>
          </a:ln>
        </p:spPr>
      </p:cxnSp>
      <p:sp>
        <p:nvSpPr>
          <p:cNvPr id="7" name="Oval 21"/>
          <p:cNvSpPr/>
          <p:nvPr/>
        </p:nvSpPr>
        <p:spPr>
          <a:xfrm>
            <a:off x="1187622" y="1268757"/>
            <a:ext cx="6336700" cy="1008107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C000">
              <a:alpha val="39000"/>
            </a:srgbClr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8" name="Oval 22"/>
          <p:cNvSpPr/>
          <p:nvPr/>
        </p:nvSpPr>
        <p:spPr>
          <a:xfrm>
            <a:off x="1213372" y="2636910"/>
            <a:ext cx="4582762" cy="1008107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C000">
              <a:alpha val="39000"/>
            </a:srgbClr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9" name="TextBox 23"/>
          <p:cNvSpPr txBox="1"/>
          <p:nvPr/>
        </p:nvSpPr>
        <p:spPr>
          <a:xfrm>
            <a:off x="6660233" y="745537"/>
            <a:ext cx="2835197" cy="523219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800" b="1" i="0" u="none" strike="noStrike" kern="1200" cap="none" spc="0" baseline="0" dirty="0">
                <a:solidFill>
                  <a:srgbClr val="FFC000"/>
                </a:solidFill>
                <a:uFillTx/>
                <a:latin typeface="Calibri"/>
              </a:rPr>
              <a:t>Specific measures</a:t>
            </a:r>
          </a:p>
        </p:txBody>
      </p:sp>
      <p:sp>
        <p:nvSpPr>
          <p:cNvPr id="10" name="TextBox 24"/>
          <p:cNvSpPr txBox="1"/>
          <p:nvPr/>
        </p:nvSpPr>
        <p:spPr>
          <a:xfrm>
            <a:off x="5220071" y="4178323"/>
            <a:ext cx="3582646" cy="523219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800" b="1" i="0" u="none" strike="noStrike" kern="1200" cap="none" spc="0" baseline="0" dirty="0">
                <a:solidFill>
                  <a:srgbClr val="FFC000"/>
                </a:solidFill>
                <a:uFillTx/>
                <a:latin typeface="Calibri"/>
              </a:rPr>
              <a:t>Curricula development</a:t>
            </a:r>
          </a:p>
        </p:txBody>
      </p:sp>
      <p:cxnSp>
        <p:nvCxnSpPr>
          <p:cNvPr id="11" name="Straight Arrow Connector 26"/>
          <p:cNvCxnSpPr/>
          <p:nvPr/>
        </p:nvCxnSpPr>
        <p:spPr>
          <a:xfrm flipH="1">
            <a:off x="6972830" y="1268757"/>
            <a:ext cx="479493" cy="144018"/>
          </a:xfrm>
          <a:prstGeom prst="straightConnector1">
            <a:avLst/>
          </a:prstGeom>
          <a:noFill/>
          <a:ln w="9528">
            <a:solidFill>
              <a:srgbClr val="4A7EBB"/>
            </a:solidFill>
            <a:prstDash val="solid"/>
            <a:tailEnd type="arrow"/>
          </a:ln>
        </p:spPr>
      </p:cxnSp>
      <p:cxnSp>
        <p:nvCxnSpPr>
          <p:cNvPr id="12" name="Straight Arrow Connector 28"/>
          <p:cNvCxnSpPr/>
          <p:nvPr/>
        </p:nvCxnSpPr>
        <p:spPr>
          <a:xfrm flipH="1" flipV="1">
            <a:off x="5004044" y="3645026"/>
            <a:ext cx="1008117" cy="533297"/>
          </a:xfrm>
          <a:prstGeom prst="straightConnector1">
            <a:avLst/>
          </a:prstGeom>
          <a:noFill/>
          <a:ln w="9528">
            <a:solidFill>
              <a:srgbClr val="4A7EBB"/>
            </a:solidFill>
            <a:prstDash val="solid"/>
            <a:tailEnd type="arrow"/>
          </a:ln>
        </p:spPr>
      </p:cxnSp>
      <p:sp>
        <p:nvSpPr>
          <p:cNvPr id="13" name="TextBox 23"/>
          <p:cNvSpPr txBox="1"/>
          <p:nvPr/>
        </p:nvSpPr>
        <p:spPr>
          <a:xfrm>
            <a:off x="179515" y="5085184"/>
            <a:ext cx="8054449" cy="461665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 dirty="0">
                <a:solidFill>
                  <a:srgbClr val="FFC000"/>
                </a:solidFill>
                <a:uFillTx/>
                <a:latin typeface="Calibri"/>
              </a:rPr>
              <a:t>Specific </a:t>
            </a:r>
            <a:r>
              <a:rPr lang="en-GB" sz="2400" b="1" i="0" u="none" strike="noStrike" kern="1200" cap="none" spc="0" baseline="0" dirty="0" smtClean="0">
                <a:solidFill>
                  <a:srgbClr val="FFC000"/>
                </a:solidFill>
                <a:uFillTx/>
                <a:latin typeface="Calibri"/>
              </a:rPr>
              <a:t>measures</a:t>
            </a:r>
            <a:r>
              <a:rPr lang="en-GB" sz="2400" b="1" i="0" u="none" strike="noStrike" kern="1200" cap="none" spc="0" dirty="0" smtClean="0">
                <a:solidFill>
                  <a:srgbClr val="FFC000"/>
                </a:solidFill>
                <a:uFillTx/>
                <a:latin typeface="Calibri"/>
              </a:rPr>
              <a:t> </a:t>
            </a:r>
            <a:r>
              <a:rPr lang="en-GB" sz="2400" b="1" i="0" u="none" strike="noStrike" kern="1200" cap="none" spc="0" baseline="0" dirty="0" smtClean="0">
                <a:solidFill>
                  <a:srgbClr val="FFC000"/>
                </a:solidFill>
                <a:uFillTx/>
                <a:latin typeface="Calibri"/>
              </a:rPr>
              <a:t>output: improved PhD</a:t>
            </a:r>
            <a:r>
              <a:rPr lang="en-GB" sz="2400" b="1" i="0" u="none" strike="noStrike" kern="1200" cap="none" spc="0" dirty="0" smtClean="0">
                <a:solidFill>
                  <a:srgbClr val="FFC000"/>
                </a:solidFill>
                <a:uFillTx/>
                <a:latin typeface="Calibri"/>
              </a:rPr>
              <a:t> policy in 2 countries</a:t>
            </a:r>
            <a:r>
              <a:rPr lang="en-GB" sz="2400" b="1" i="0" u="none" strike="noStrike" kern="1200" cap="none" spc="0" baseline="0" dirty="0" smtClean="0">
                <a:solidFill>
                  <a:srgbClr val="FFC000"/>
                </a:solidFill>
                <a:uFillTx/>
                <a:latin typeface="Calibri"/>
              </a:rPr>
              <a:t> </a:t>
            </a:r>
            <a:endParaRPr lang="en-GB" sz="2400" b="1" i="0" u="none" strike="noStrike" kern="1200" cap="none" spc="0" baseline="0" dirty="0">
              <a:solidFill>
                <a:srgbClr val="FFC000"/>
              </a:solidFill>
              <a:uFillTx/>
              <a:latin typeface="Calibri"/>
            </a:endParaRPr>
          </a:p>
        </p:txBody>
      </p:sp>
      <p:sp>
        <p:nvSpPr>
          <p:cNvPr id="14" name="TextBox 23"/>
          <p:cNvSpPr txBox="1"/>
          <p:nvPr/>
        </p:nvSpPr>
        <p:spPr>
          <a:xfrm>
            <a:off x="185262" y="5559290"/>
            <a:ext cx="8860118" cy="461665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dirty="0" smtClean="0">
                <a:solidFill>
                  <a:srgbClr val="FFC000"/>
                </a:solidFill>
                <a:latin typeface="Calibri"/>
              </a:rPr>
              <a:t>Curricula development</a:t>
            </a:r>
            <a:r>
              <a:rPr lang="en-GB" sz="2400" b="1" i="0" u="none" strike="noStrike" kern="1200" cap="none" spc="0" dirty="0" smtClean="0">
                <a:solidFill>
                  <a:srgbClr val="FFC000"/>
                </a:solidFill>
                <a:uFillTx/>
                <a:latin typeface="Calibri"/>
              </a:rPr>
              <a:t> </a:t>
            </a:r>
            <a:r>
              <a:rPr lang="en-GB" sz="2400" b="1" i="0" u="none" strike="noStrike" kern="1200" cap="none" spc="0" baseline="0" dirty="0" smtClean="0">
                <a:solidFill>
                  <a:srgbClr val="FFC000"/>
                </a:solidFill>
                <a:uFillTx/>
                <a:latin typeface="Calibri"/>
              </a:rPr>
              <a:t>output: </a:t>
            </a:r>
            <a:r>
              <a:rPr lang="en-GB" sz="2400" b="1" dirty="0">
                <a:solidFill>
                  <a:srgbClr val="FFC000"/>
                </a:solidFill>
                <a:latin typeface="Calibri"/>
              </a:rPr>
              <a:t> </a:t>
            </a:r>
            <a:r>
              <a:rPr lang="en-GB" sz="2400" b="1" dirty="0" smtClean="0">
                <a:solidFill>
                  <a:srgbClr val="FFC000"/>
                </a:solidFill>
                <a:latin typeface="Calibri"/>
              </a:rPr>
              <a:t>2 Joint Doctoral Schools (Programs)</a:t>
            </a:r>
            <a:r>
              <a:rPr lang="en-GB" sz="2400" b="1" i="0" u="none" strike="noStrike" kern="1200" cap="none" spc="0" baseline="0" dirty="0" smtClean="0">
                <a:solidFill>
                  <a:srgbClr val="FFC000"/>
                </a:solidFill>
                <a:uFillTx/>
                <a:latin typeface="Calibri"/>
              </a:rPr>
              <a:t> </a:t>
            </a:r>
            <a:endParaRPr lang="en-GB" sz="2400" b="1" i="0" u="none" strike="noStrike" kern="1200" cap="none" spc="0" baseline="0" dirty="0">
              <a:solidFill>
                <a:srgbClr val="FFC000"/>
              </a:solidFill>
              <a:uFillTx/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395536" y="89886"/>
            <a:ext cx="8229600" cy="1143000"/>
          </a:xfrm>
        </p:spPr>
        <p:txBody>
          <a:bodyPr/>
          <a:lstStyle/>
          <a:p>
            <a:pPr lvl="0"/>
            <a:r>
              <a:rPr lang="en-GB" dirty="0"/>
              <a:t>Time-line and outputs</a:t>
            </a:r>
          </a:p>
        </p:txBody>
      </p:sp>
      <p:sp>
        <p:nvSpPr>
          <p:cNvPr id="3" name="Right Arrow 3"/>
          <p:cNvSpPr/>
          <p:nvPr/>
        </p:nvSpPr>
        <p:spPr>
          <a:xfrm>
            <a:off x="810876" y="5517232"/>
            <a:ext cx="7101312" cy="45720"/>
          </a:xfrm>
          <a:custGeom>
            <a:avLst>
              <a:gd name="f0" fmla="val 21379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0"/>
              <a:gd name="f11" fmla="+- 0 0 180"/>
              <a:gd name="f12" fmla="*/ f5 1 21600"/>
              <a:gd name="f13" fmla="*/ f6 1 21600"/>
              <a:gd name="f14" fmla="val f7"/>
              <a:gd name="f15" fmla="val f8"/>
              <a:gd name="f16" fmla="pin 0 f0 21600"/>
              <a:gd name="f17" fmla="pin 0 f1 10800"/>
              <a:gd name="f18" fmla="*/ f10 f2 1"/>
              <a:gd name="f19" fmla="*/ f11 f2 1"/>
              <a:gd name="f20" fmla="+- f15 0 f14"/>
              <a:gd name="f21" fmla="val f16"/>
              <a:gd name="f22" fmla="val f17"/>
              <a:gd name="f23" fmla="*/ f16 f12 1"/>
              <a:gd name="f24" fmla="*/ f17 f13 1"/>
              <a:gd name="f25" fmla="*/ f18 1 f4"/>
              <a:gd name="f26" fmla="*/ f19 1 f4"/>
              <a:gd name="f27" fmla="*/ f20 1 21600"/>
              <a:gd name="f28" fmla="+- 21600 0 f22"/>
              <a:gd name="f29" fmla="+- 21600 0 f21"/>
              <a:gd name="f30" fmla="*/ f22 f13 1"/>
              <a:gd name="f31" fmla="*/ f21 f12 1"/>
              <a:gd name="f32" fmla="+- f25 0 f3"/>
              <a:gd name="f33" fmla="+- f26 0 f3"/>
              <a:gd name="f34" fmla="*/ 0 f27 1"/>
              <a:gd name="f35" fmla="*/ 21600 f27 1"/>
              <a:gd name="f36" fmla="*/ f29 f22 1"/>
              <a:gd name="f37" fmla="*/ f28 f13 1"/>
              <a:gd name="f38" fmla="*/ f36 1 10800"/>
              <a:gd name="f39" fmla="*/ f34 1 f27"/>
              <a:gd name="f40" fmla="*/ f35 1 f27"/>
              <a:gd name="f41" fmla="+- f21 f38 0"/>
              <a:gd name="f42" fmla="*/ f39 f12 1"/>
              <a:gd name="f43" fmla="*/ f39 f13 1"/>
              <a:gd name="f44" fmla="*/ f40 f13 1"/>
              <a:gd name="f45" fmla="*/ f41 f12 1"/>
            </a:gdLst>
            <a:ahLst>
              <a:ahXY gdRefX="f0" minX="f7" maxX="f8" gdRefY="f1" minY="f7" maxY="f9">
                <a:pos x="f23" y="f24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31" y="f43"/>
              </a:cxn>
              <a:cxn ang="f33">
                <a:pos x="f31" y="f44"/>
              </a:cxn>
            </a:cxnLst>
            <a:rect l="f42" t="f30" r="f45" b="f37"/>
            <a:pathLst>
              <a:path w="21600" h="21600">
                <a:moveTo>
                  <a:pt x="f7" y="f22"/>
                </a:moveTo>
                <a:lnTo>
                  <a:pt x="f21" y="f22"/>
                </a:lnTo>
                <a:lnTo>
                  <a:pt x="f21" y="f7"/>
                </a:lnTo>
                <a:lnTo>
                  <a:pt x="f8" y="f9"/>
                </a:lnTo>
                <a:lnTo>
                  <a:pt x="f21" y="f8"/>
                </a:lnTo>
                <a:lnTo>
                  <a:pt x="f21" y="f28"/>
                </a:lnTo>
                <a:lnTo>
                  <a:pt x="f7" y="f28"/>
                </a:lnTo>
                <a:close/>
              </a:path>
            </a:pathLst>
          </a:custGeo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ight Arrow 6"/>
          <p:cNvSpPr/>
          <p:nvPr/>
        </p:nvSpPr>
        <p:spPr>
          <a:xfrm>
            <a:off x="3043127" y="2291560"/>
            <a:ext cx="2508446" cy="45720"/>
          </a:xfrm>
          <a:custGeom>
            <a:avLst>
              <a:gd name="f0" fmla="val 21403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0"/>
              <a:gd name="f11" fmla="+- 0 0 180"/>
              <a:gd name="f12" fmla="*/ f5 1 21600"/>
              <a:gd name="f13" fmla="*/ f6 1 21600"/>
              <a:gd name="f14" fmla="val f7"/>
              <a:gd name="f15" fmla="val f8"/>
              <a:gd name="f16" fmla="pin 0 f0 21600"/>
              <a:gd name="f17" fmla="pin 0 f1 10800"/>
              <a:gd name="f18" fmla="*/ f10 f2 1"/>
              <a:gd name="f19" fmla="*/ f11 f2 1"/>
              <a:gd name="f20" fmla="+- f15 0 f14"/>
              <a:gd name="f21" fmla="val f16"/>
              <a:gd name="f22" fmla="val f17"/>
              <a:gd name="f23" fmla="*/ f16 f12 1"/>
              <a:gd name="f24" fmla="*/ f17 f13 1"/>
              <a:gd name="f25" fmla="*/ f18 1 f4"/>
              <a:gd name="f26" fmla="*/ f19 1 f4"/>
              <a:gd name="f27" fmla="*/ f20 1 21600"/>
              <a:gd name="f28" fmla="+- 21600 0 f22"/>
              <a:gd name="f29" fmla="+- 21600 0 f21"/>
              <a:gd name="f30" fmla="*/ f22 f13 1"/>
              <a:gd name="f31" fmla="*/ f21 f12 1"/>
              <a:gd name="f32" fmla="+- f25 0 f3"/>
              <a:gd name="f33" fmla="+- f26 0 f3"/>
              <a:gd name="f34" fmla="*/ 0 f27 1"/>
              <a:gd name="f35" fmla="*/ 21600 f27 1"/>
              <a:gd name="f36" fmla="*/ f29 f22 1"/>
              <a:gd name="f37" fmla="*/ f28 f13 1"/>
              <a:gd name="f38" fmla="*/ f36 1 10800"/>
              <a:gd name="f39" fmla="*/ f34 1 f27"/>
              <a:gd name="f40" fmla="*/ f35 1 f27"/>
              <a:gd name="f41" fmla="+- f21 f38 0"/>
              <a:gd name="f42" fmla="*/ f39 f12 1"/>
              <a:gd name="f43" fmla="*/ f39 f13 1"/>
              <a:gd name="f44" fmla="*/ f40 f13 1"/>
              <a:gd name="f45" fmla="*/ f41 f12 1"/>
            </a:gdLst>
            <a:ahLst>
              <a:ahXY gdRefX="f0" minX="f7" maxX="f8" gdRefY="f1" minY="f7" maxY="f9">
                <a:pos x="f23" y="f24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31" y="f43"/>
              </a:cxn>
              <a:cxn ang="f33">
                <a:pos x="f31" y="f44"/>
              </a:cxn>
            </a:cxnLst>
            <a:rect l="f42" t="f30" r="f45" b="f37"/>
            <a:pathLst>
              <a:path w="21600" h="21600">
                <a:moveTo>
                  <a:pt x="f7" y="f22"/>
                </a:moveTo>
                <a:lnTo>
                  <a:pt x="f21" y="f22"/>
                </a:lnTo>
                <a:lnTo>
                  <a:pt x="f21" y="f7"/>
                </a:lnTo>
                <a:lnTo>
                  <a:pt x="f8" y="f9"/>
                </a:lnTo>
                <a:lnTo>
                  <a:pt x="f21" y="f8"/>
                </a:lnTo>
                <a:lnTo>
                  <a:pt x="f21" y="f28"/>
                </a:lnTo>
                <a:lnTo>
                  <a:pt x="f7" y="f28"/>
                </a:lnTo>
                <a:close/>
              </a:path>
            </a:pathLst>
          </a:custGeo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Right Arrow 7"/>
          <p:cNvSpPr/>
          <p:nvPr/>
        </p:nvSpPr>
        <p:spPr>
          <a:xfrm>
            <a:off x="5463919" y="3183045"/>
            <a:ext cx="2448269" cy="45720"/>
          </a:xfrm>
          <a:custGeom>
            <a:avLst>
              <a:gd name="f0" fmla="val 21398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0"/>
              <a:gd name="f11" fmla="+- 0 0 180"/>
              <a:gd name="f12" fmla="*/ f5 1 21600"/>
              <a:gd name="f13" fmla="*/ f6 1 21600"/>
              <a:gd name="f14" fmla="val f7"/>
              <a:gd name="f15" fmla="val f8"/>
              <a:gd name="f16" fmla="pin 0 f0 21600"/>
              <a:gd name="f17" fmla="pin 0 f1 10800"/>
              <a:gd name="f18" fmla="*/ f10 f2 1"/>
              <a:gd name="f19" fmla="*/ f11 f2 1"/>
              <a:gd name="f20" fmla="+- f15 0 f14"/>
              <a:gd name="f21" fmla="val f16"/>
              <a:gd name="f22" fmla="val f17"/>
              <a:gd name="f23" fmla="*/ f16 f12 1"/>
              <a:gd name="f24" fmla="*/ f17 f13 1"/>
              <a:gd name="f25" fmla="*/ f18 1 f4"/>
              <a:gd name="f26" fmla="*/ f19 1 f4"/>
              <a:gd name="f27" fmla="*/ f20 1 21600"/>
              <a:gd name="f28" fmla="+- 21600 0 f22"/>
              <a:gd name="f29" fmla="+- 21600 0 f21"/>
              <a:gd name="f30" fmla="*/ f22 f13 1"/>
              <a:gd name="f31" fmla="*/ f21 f12 1"/>
              <a:gd name="f32" fmla="+- f25 0 f3"/>
              <a:gd name="f33" fmla="+- f26 0 f3"/>
              <a:gd name="f34" fmla="*/ 0 f27 1"/>
              <a:gd name="f35" fmla="*/ 21600 f27 1"/>
              <a:gd name="f36" fmla="*/ f29 f22 1"/>
              <a:gd name="f37" fmla="*/ f28 f13 1"/>
              <a:gd name="f38" fmla="*/ f36 1 10800"/>
              <a:gd name="f39" fmla="*/ f34 1 f27"/>
              <a:gd name="f40" fmla="*/ f35 1 f27"/>
              <a:gd name="f41" fmla="+- f21 f38 0"/>
              <a:gd name="f42" fmla="*/ f39 f12 1"/>
              <a:gd name="f43" fmla="*/ f39 f13 1"/>
              <a:gd name="f44" fmla="*/ f40 f13 1"/>
              <a:gd name="f45" fmla="*/ f41 f12 1"/>
            </a:gdLst>
            <a:ahLst>
              <a:ahXY gdRefX="f0" minX="f7" maxX="f8" gdRefY="f1" minY="f7" maxY="f9">
                <a:pos x="f23" y="f24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31" y="f43"/>
              </a:cxn>
              <a:cxn ang="f33">
                <a:pos x="f31" y="f44"/>
              </a:cxn>
            </a:cxnLst>
            <a:rect l="f42" t="f30" r="f45" b="f37"/>
            <a:pathLst>
              <a:path w="21600" h="21600">
                <a:moveTo>
                  <a:pt x="f7" y="f22"/>
                </a:moveTo>
                <a:lnTo>
                  <a:pt x="f21" y="f22"/>
                </a:lnTo>
                <a:lnTo>
                  <a:pt x="f21" y="f7"/>
                </a:lnTo>
                <a:lnTo>
                  <a:pt x="f8" y="f9"/>
                </a:lnTo>
                <a:lnTo>
                  <a:pt x="f21" y="f8"/>
                </a:lnTo>
                <a:lnTo>
                  <a:pt x="f21" y="f28"/>
                </a:lnTo>
                <a:lnTo>
                  <a:pt x="f7" y="f28"/>
                </a:lnTo>
                <a:close/>
              </a:path>
            </a:pathLst>
          </a:custGeo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6" name="TextBox 8"/>
          <p:cNvSpPr txBox="1"/>
          <p:nvPr/>
        </p:nvSpPr>
        <p:spPr>
          <a:xfrm>
            <a:off x="516146" y="2347192"/>
            <a:ext cx="2454839" cy="2123658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1" i="0" u="none" strike="noStrike" kern="1200" cap="none" spc="0" baseline="0" dirty="0">
                <a:solidFill>
                  <a:srgbClr val="FF0000"/>
                </a:solidFill>
                <a:uFillTx/>
                <a:latin typeface="Calibri"/>
              </a:rPr>
              <a:t>Policy improvement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1" i="0" u="sng" strike="noStrike" kern="1200" cap="none" spc="0" baseline="0" dirty="0">
                <a:solidFill>
                  <a:srgbClr val="FF0000"/>
                </a:solidFill>
                <a:uFillTx/>
                <a:latin typeface="Calibri"/>
              </a:rPr>
              <a:t>proposed</a:t>
            </a:r>
            <a:endParaRPr lang="en-GB" sz="1800" b="0" i="0" u="none" strike="noStrike" kern="0" cap="none" spc="0" baseline="0" dirty="0">
              <a:solidFill>
                <a:srgbClr val="000000"/>
              </a:solidFill>
              <a:uFillTx/>
              <a:latin typeface="Calibri"/>
            </a:endParaRP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1" i="0" u="none" strike="noStrike" kern="0" cap="none" spc="0" baseline="0" dirty="0" smtClean="0">
                <a:solidFill>
                  <a:srgbClr val="009644"/>
                </a:solidFill>
                <a:uFillTx/>
                <a:latin typeface="Calibri"/>
              </a:rPr>
              <a:t>O1: The proposal</a:t>
            </a:r>
            <a:r>
              <a:rPr lang="en-GB" sz="1600" b="1" i="0" u="none" strike="noStrike" kern="0" cap="none" spc="0" dirty="0" smtClean="0">
                <a:solidFill>
                  <a:srgbClr val="009644"/>
                </a:solidFill>
                <a:uFillTx/>
                <a:latin typeface="Calibri"/>
              </a:rPr>
              <a:t> of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1" i="0" u="none" strike="noStrike" kern="0" cap="none" spc="0" baseline="0" dirty="0" smtClean="0">
                <a:solidFill>
                  <a:srgbClr val="009644"/>
                </a:solidFill>
                <a:uFillTx/>
                <a:latin typeface="Calibri"/>
              </a:rPr>
              <a:t>documents for 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1" i="0" u="none" strike="noStrike" kern="0" cap="none" spc="0" baseline="0" dirty="0" smtClean="0">
                <a:solidFill>
                  <a:srgbClr val="009644"/>
                </a:solidFill>
                <a:uFillTx/>
                <a:latin typeface="Calibri"/>
              </a:rPr>
              <a:t>improvement </a:t>
            </a:r>
            <a:r>
              <a:rPr lang="en-GB" sz="1600" b="1" kern="0" dirty="0" smtClean="0">
                <a:solidFill>
                  <a:srgbClr val="009644"/>
                </a:solidFill>
                <a:latin typeface="Calibri"/>
              </a:rPr>
              <a:t> </a:t>
            </a:r>
            <a:r>
              <a:rPr lang="en-GB" sz="1600" b="1" i="0" u="none" strike="noStrike" kern="0" cap="none" spc="0" baseline="0" dirty="0" smtClean="0">
                <a:solidFill>
                  <a:srgbClr val="009644"/>
                </a:solidFill>
                <a:uFillTx/>
                <a:latin typeface="Calibri"/>
              </a:rPr>
              <a:t>submitted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1" kern="0" dirty="0" smtClean="0">
                <a:solidFill>
                  <a:srgbClr val="009644"/>
                </a:solidFill>
                <a:latin typeface="Calibri"/>
              </a:rPr>
              <a:t>O2: </a:t>
            </a:r>
            <a:r>
              <a:rPr lang="en-GB" sz="1600" b="1" i="0" u="none" strike="noStrike" kern="0" cap="none" spc="0" baseline="0" dirty="0" smtClean="0">
                <a:solidFill>
                  <a:srgbClr val="009644"/>
                </a:solidFill>
                <a:uFillTx/>
                <a:latin typeface="Calibri"/>
              </a:rPr>
              <a:t>staff</a:t>
            </a:r>
            <a:r>
              <a:rPr lang="en-GB" sz="1600" b="1" i="0" u="none" strike="noStrike" kern="1200" cap="none" spc="0" baseline="0" dirty="0" smtClean="0">
                <a:solidFill>
                  <a:srgbClr val="009644"/>
                </a:solidFill>
                <a:uFillTx/>
                <a:latin typeface="Calibri"/>
              </a:rPr>
              <a:t> </a:t>
            </a:r>
            <a:r>
              <a:rPr lang="en-GB" sz="1600" b="1" i="0" u="none" strike="noStrike" kern="1200" cap="none" spc="0" baseline="0" dirty="0">
                <a:solidFill>
                  <a:srgbClr val="009644"/>
                </a:solidFill>
                <a:uFillTx/>
                <a:latin typeface="Calibri"/>
              </a:rPr>
              <a:t>and professionals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1" i="0" u="none" strike="noStrike" kern="0" cap="none" spc="0" baseline="0" dirty="0">
                <a:solidFill>
                  <a:srgbClr val="009644"/>
                </a:solidFill>
                <a:uFillTx/>
                <a:latin typeface="Calibri"/>
              </a:rPr>
              <a:t>trained</a:t>
            </a:r>
          </a:p>
          <a:p>
            <a:pPr marR="0" lvl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1" i="0" u="none" strike="noStrike" kern="0" cap="none" spc="0" baseline="0" dirty="0" smtClean="0">
                <a:solidFill>
                  <a:srgbClr val="FFC000"/>
                </a:solidFill>
                <a:uFillTx/>
                <a:latin typeface="Calibri"/>
              </a:rPr>
              <a:t>O3: equipment </a:t>
            </a:r>
            <a:r>
              <a:rPr lang="en-GB" sz="1600" b="1" i="0" u="none" strike="noStrike" kern="0" cap="none" spc="0" baseline="0" dirty="0">
                <a:solidFill>
                  <a:srgbClr val="FFC000"/>
                </a:solidFill>
                <a:uFillTx/>
                <a:latin typeface="Calibri"/>
              </a:rPr>
              <a:t>operative</a:t>
            </a:r>
            <a:endParaRPr lang="en-GB" sz="1600" b="1" i="0" u="none" strike="noStrike" kern="1200" cap="none" spc="0" baseline="0" dirty="0">
              <a:solidFill>
                <a:srgbClr val="FFC000"/>
              </a:solidFill>
              <a:uFillTx/>
              <a:latin typeface="Calibri"/>
            </a:endParaRPr>
          </a:p>
        </p:txBody>
      </p:sp>
      <p:cxnSp>
        <p:nvCxnSpPr>
          <p:cNvPr id="7" name="Straight Connector 10"/>
          <p:cNvCxnSpPr/>
          <p:nvPr/>
        </p:nvCxnSpPr>
        <p:spPr>
          <a:xfrm flipV="1">
            <a:off x="2737141" y="1640059"/>
            <a:ext cx="0" cy="405756"/>
          </a:xfrm>
          <a:prstGeom prst="straightConnector1">
            <a:avLst/>
          </a:prstGeom>
          <a:noFill/>
          <a:ln w="19046">
            <a:solidFill>
              <a:srgbClr val="FF0000"/>
            </a:solidFill>
            <a:prstDash val="solid"/>
          </a:ln>
        </p:spPr>
      </p:cxnSp>
      <p:cxnSp>
        <p:nvCxnSpPr>
          <p:cNvPr id="8" name="Straight Connector 11"/>
          <p:cNvCxnSpPr/>
          <p:nvPr/>
        </p:nvCxnSpPr>
        <p:spPr>
          <a:xfrm flipV="1">
            <a:off x="5119528" y="1909167"/>
            <a:ext cx="0" cy="405756"/>
          </a:xfrm>
          <a:prstGeom prst="straightConnector1">
            <a:avLst/>
          </a:prstGeom>
          <a:noFill/>
          <a:ln w="25402">
            <a:solidFill>
              <a:srgbClr val="FF0000"/>
            </a:solidFill>
            <a:prstDash val="solid"/>
          </a:ln>
        </p:spPr>
      </p:cxnSp>
      <p:cxnSp>
        <p:nvCxnSpPr>
          <p:cNvPr id="9" name="Straight Connector 12"/>
          <p:cNvCxnSpPr/>
          <p:nvPr/>
        </p:nvCxnSpPr>
        <p:spPr>
          <a:xfrm flipV="1">
            <a:off x="5517503" y="2823009"/>
            <a:ext cx="0" cy="405756"/>
          </a:xfrm>
          <a:prstGeom prst="straightConnector1">
            <a:avLst/>
          </a:prstGeom>
          <a:noFill/>
          <a:ln w="25402">
            <a:solidFill>
              <a:srgbClr val="FF0000"/>
            </a:solidFill>
            <a:prstDash val="solid"/>
          </a:ln>
        </p:spPr>
      </p:cxnSp>
      <p:sp>
        <p:nvSpPr>
          <p:cNvPr id="10" name="TextBox 13"/>
          <p:cNvSpPr txBox="1"/>
          <p:nvPr/>
        </p:nvSpPr>
        <p:spPr>
          <a:xfrm>
            <a:off x="6358357" y="1618205"/>
            <a:ext cx="2456252" cy="646334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Enrolment of the 1</a:t>
            </a:r>
            <a:r>
              <a:rPr lang="en-GB" sz="1800" b="0" i="0" u="none" strike="noStrike" kern="1200" cap="none" spc="0" baseline="30000">
                <a:solidFill>
                  <a:srgbClr val="000000"/>
                </a:solidFill>
                <a:uFillTx/>
                <a:latin typeface="Calibri"/>
              </a:rPr>
              <a:t>st</a:t>
            </a: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 gen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0" cap="none" spc="0" baseline="0">
                <a:solidFill>
                  <a:srgbClr val="000000"/>
                </a:solidFill>
                <a:uFillTx/>
                <a:latin typeface="Calibri"/>
              </a:rPr>
              <a:t>February 2021</a:t>
            </a: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" name="TextBox 15"/>
          <p:cNvSpPr txBox="1"/>
          <p:nvPr/>
        </p:nvSpPr>
        <p:spPr>
          <a:xfrm>
            <a:off x="2185612" y="1232886"/>
            <a:ext cx="845682" cy="369335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Nov 19</a:t>
            </a:r>
          </a:p>
        </p:txBody>
      </p:sp>
      <p:sp>
        <p:nvSpPr>
          <p:cNvPr id="12" name="TextBox 16"/>
          <p:cNvSpPr txBox="1"/>
          <p:nvPr/>
        </p:nvSpPr>
        <p:spPr>
          <a:xfrm>
            <a:off x="4645604" y="1385289"/>
            <a:ext cx="845682" cy="369335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Nov 20</a:t>
            </a:r>
          </a:p>
        </p:txBody>
      </p:sp>
      <p:sp>
        <p:nvSpPr>
          <p:cNvPr id="13" name="TextBox 17"/>
          <p:cNvSpPr txBox="1"/>
          <p:nvPr/>
        </p:nvSpPr>
        <p:spPr>
          <a:xfrm>
            <a:off x="5497843" y="3441619"/>
            <a:ext cx="3592650" cy="1877436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1" i="0" u="sng" strike="noStrike" kern="0" cap="none" spc="0" baseline="0">
                <a:solidFill>
                  <a:srgbClr val="FF0000"/>
                </a:solidFill>
                <a:uFillTx/>
                <a:latin typeface="Calibri"/>
              </a:rPr>
              <a:t>Improved policy and Pilot Curricula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1" i="0" u="none" strike="noStrike" kern="0" cap="none" spc="0" baseline="0">
                <a:solidFill>
                  <a:srgbClr val="FF0000"/>
                </a:solidFill>
                <a:uFillTx/>
                <a:latin typeface="Calibri"/>
              </a:rPr>
              <a:t>Running </a:t>
            </a: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1" i="0" u="none" strike="noStrike" kern="1200" cap="none" spc="0" baseline="0">
                <a:solidFill>
                  <a:srgbClr val="00B050"/>
                </a:solidFill>
                <a:uFillTx/>
                <a:latin typeface="Calibri"/>
              </a:rPr>
              <a:t>Measures (scholarships etc)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1" i="0" u="none" strike="noStrike" kern="1200" cap="none" spc="0" baseline="0">
                <a:solidFill>
                  <a:srgbClr val="00B050"/>
                </a:solidFill>
                <a:uFillTx/>
                <a:latin typeface="Calibri"/>
              </a:rPr>
              <a:t>issued</a:t>
            </a: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1" i="0" u="none" strike="noStrike" kern="0" cap="none" spc="0" baseline="0">
                <a:solidFill>
                  <a:srgbClr val="00B050"/>
                </a:solidFill>
                <a:uFillTx/>
                <a:latin typeface="Calibri"/>
              </a:rPr>
              <a:t>The lessons and research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1" i="0" u="none" strike="noStrike" kern="0" cap="none" spc="0" baseline="0">
                <a:solidFill>
                  <a:srgbClr val="00B050"/>
                </a:solidFill>
                <a:uFillTx/>
                <a:latin typeface="Calibri"/>
              </a:rPr>
              <a:t>are running</a:t>
            </a: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1" i="0" u="none" strike="noStrike" kern="1200" cap="none" spc="0" baseline="0">
                <a:solidFill>
                  <a:srgbClr val="00B050"/>
                </a:solidFill>
                <a:uFillTx/>
                <a:latin typeface="Calibri"/>
              </a:rPr>
              <a:t>The lessons and research sustain</a:t>
            </a:r>
          </a:p>
        </p:txBody>
      </p:sp>
      <p:cxnSp>
        <p:nvCxnSpPr>
          <p:cNvPr id="14" name="Straight Arrow Connector 19"/>
          <p:cNvCxnSpPr/>
          <p:nvPr/>
        </p:nvCxnSpPr>
        <p:spPr>
          <a:xfrm flipH="1">
            <a:off x="5724221" y="2263369"/>
            <a:ext cx="633314" cy="694496"/>
          </a:xfrm>
          <a:prstGeom prst="straightConnector1">
            <a:avLst/>
          </a:prstGeom>
          <a:noFill/>
          <a:ln w="9528">
            <a:solidFill>
              <a:srgbClr val="4A7EBB"/>
            </a:solidFill>
            <a:prstDash val="solid"/>
            <a:tailEnd type="arrow"/>
          </a:ln>
        </p:spPr>
      </p:cxnSp>
      <p:sp>
        <p:nvSpPr>
          <p:cNvPr id="15" name="TextBox 20"/>
          <p:cNvSpPr txBox="1"/>
          <p:nvPr/>
        </p:nvSpPr>
        <p:spPr>
          <a:xfrm>
            <a:off x="2999519" y="2610621"/>
            <a:ext cx="2264026" cy="18774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1" i="0" u="sng" strike="noStrike" kern="1200" cap="none" spc="0" baseline="0" dirty="0">
                <a:solidFill>
                  <a:srgbClr val="FF0000"/>
                </a:solidFill>
                <a:uFillTx/>
                <a:latin typeface="Calibri"/>
              </a:rPr>
              <a:t>Pilot Joint </a:t>
            </a:r>
            <a:r>
              <a:rPr lang="en-GB" sz="1800" b="1" i="0" u="none" strike="noStrike" kern="1200" cap="none" spc="0" baseline="0" dirty="0">
                <a:solidFill>
                  <a:srgbClr val="FF0000"/>
                </a:solidFill>
                <a:uFillTx/>
                <a:latin typeface="Calibri"/>
              </a:rPr>
              <a:t>Curricula </a:t>
            </a:r>
            <a:r>
              <a:rPr lang="en-GB" sz="1800" b="1" i="0" u="none" strike="noStrike" kern="0" cap="none" spc="0" baseline="0" dirty="0">
                <a:solidFill>
                  <a:srgbClr val="FF0000"/>
                </a:solidFill>
                <a:uFillTx/>
                <a:latin typeface="Calibri"/>
              </a:rPr>
              <a:t>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1" i="0" u="none" strike="noStrike" kern="0" cap="none" spc="0" baseline="0" dirty="0">
                <a:solidFill>
                  <a:srgbClr val="FF0000"/>
                </a:solidFill>
                <a:uFillTx/>
                <a:latin typeface="Calibri"/>
              </a:rPr>
              <a:t>prepared</a:t>
            </a: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1" i="0" u="none" strike="noStrike" kern="0" cap="none" spc="0" baseline="0" dirty="0">
                <a:solidFill>
                  <a:srgbClr val="00B050"/>
                </a:solidFill>
                <a:uFillTx/>
                <a:latin typeface="Calibri"/>
              </a:rPr>
              <a:t>Curricula prepared</a:t>
            </a: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1" i="0" u="none" strike="noStrike" kern="1200" cap="none" spc="0" baseline="0" dirty="0">
                <a:solidFill>
                  <a:srgbClr val="FF0000"/>
                </a:solidFill>
                <a:uFillTx/>
                <a:latin typeface="Calibri"/>
              </a:rPr>
              <a:t>Curricula approved and accredited</a:t>
            </a: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1" i="0" u="none" strike="noStrike" kern="0" cap="none" spc="0" baseline="0" dirty="0">
                <a:solidFill>
                  <a:srgbClr val="00B050"/>
                </a:solidFill>
                <a:uFillTx/>
                <a:latin typeface="Calibri"/>
              </a:rPr>
              <a:t>Call for students announced</a:t>
            </a:r>
            <a:endParaRPr lang="en-GB" sz="1600" b="1" i="0" u="none" strike="noStrike" kern="1200" cap="none" spc="0" baseline="0" dirty="0">
              <a:solidFill>
                <a:srgbClr val="00B050"/>
              </a:solidFill>
              <a:uFillTx/>
              <a:latin typeface="Calibri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5119528" y="2453674"/>
            <a:ext cx="1079138" cy="369335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0" cap="none" spc="0" baseline="0">
                <a:solidFill>
                  <a:srgbClr val="000000"/>
                </a:solidFill>
                <a:uFillTx/>
                <a:latin typeface="Calibri"/>
              </a:rPr>
              <a:t>March</a:t>
            </a: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 21</a:t>
            </a:r>
          </a:p>
        </p:txBody>
      </p:sp>
      <p:sp>
        <p:nvSpPr>
          <p:cNvPr id="17" name="Right Arrow 3"/>
          <p:cNvSpPr/>
          <p:nvPr/>
        </p:nvSpPr>
        <p:spPr>
          <a:xfrm>
            <a:off x="951452" y="2152495"/>
            <a:ext cx="2232251" cy="45720"/>
          </a:xfrm>
          <a:custGeom>
            <a:avLst>
              <a:gd name="f0" fmla="val 21379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0"/>
              <a:gd name="f11" fmla="+- 0 0 180"/>
              <a:gd name="f12" fmla="*/ f5 1 21600"/>
              <a:gd name="f13" fmla="*/ f6 1 21600"/>
              <a:gd name="f14" fmla="val f7"/>
              <a:gd name="f15" fmla="val f8"/>
              <a:gd name="f16" fmla="pin 0 f0 21600"/>
              <a:gd name="f17" fmla="pin 0 f1 10800"/>
              <a:gd name="f18" fmla="*/ f10 f2 1"/>
              <a:gd name="f19" fmla="*/ f11 f2 1"/>
              <a:gd name="f20" fmla="+- f15 0 f14"/>
              <a:gd name="f21" fmla="val f16"/>
              <a:gd name="f22" fmla="val f17"/>
              <a:gd name="f23" fmla="*/ f16 f12 1"/>
              <a:gd name="f24" fmla="*/ f17 f13 1"/>
              <a:gd name="f25" fmla="*/ f18 1 f4"/>
              <a:gd name="f26" fmla="*/ f19 1 f4"/>
              <a:gd name="f27" fmla="*/ f20 1 21600"/>
              <a:gd name="f28" fmla="+- 21600 0 f22"/>
              <a:gd name="f29" fmla="+- 21600 0 f21"/>
              <a:gd name="f30" fmla="*/ f22 f13 1"/>
              <a:gd name="f31" fmla="*/ f21 f12 1"/>
              <a:gd name="f32" fmla="+- f25 0 f3"/>
              <a:gd name="f33" fmla="+- f26 0 f3"/>
              <a:gd name="f34" fmla="*/ 0 f27 1"/>
              <a:gd name="f35" fmla="*/ 21600 f27 1"/>
              <a:gd name="f36" fmla="*/ f29 f22 1"/>
              <a:gd name="f37" fmla="*/ f28 f13 1"/>
              <a:gd name="f38" fmla="*/ f36 1 10800"/>
              <a:gd name="f39" fmla="*/ f34 1 f27"/>
              <a:gd name="f40" fmla="*/ f35 1 f27"/>
              <a:gd name="f41" fmla="+- f21 f38 0"/>
              <a:gd name="f42" fmla="*/ f39 f12 1"/>
              <a:gd name="f43" fmla="*/ f39 f13 1"/>
              <a:gd name="f44" fmla="*/ f40 f13 1"/>
              <a:gd name="f45" fmla="*/ f41 f12 1"/>
            </a:gdLst>
            <a:ahLst>
              <a:ahXY gdRefX="f0" minX="f7" maxX="f8" gdRefY="f1" minY="f7" maxY="f9">
                <a:pos x="f23" y="f24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31" y="f43"/>
              </a:cxn>
              <a:cxn ang="f33">
                <a:pos x="f31" y="f44"/>
              </a:cxn>
            </a:cxnLst>
            <a:rect l="f42" t="f30" r="f45" b="f37"/>
            <a:pathLst>
              <a:path w="21600" h="21600">
                <a:moveTo>
                  <a:pt x="f7" y="f22"/>
                </a:moveTo>
                <a:lnTo>
                  <a:pt x="f21" y="f22"/>
                </a:lnTo>
                <a:lnTo>
                  <a:pt x="f21" y="f7"/>
                </a:lnTo>
                <a:lnTo>
                  <a:pt x="f8" y="f9"/>
                </a:lnTo>
                <a:lnTo>
                  <a:pt x="f21" y="f8"/>
                </a:lnTo>
                <a:lnTo>
                  <a:pt x="f21" y="f28"/>
                </a:lnTo>
                <a:lnTo>
                  <a:pt x="f7" y="f28"/>
                </a:lnTo>
                <a:close/>
              </a:path>
            </a:pathLst>
          </a:custGeo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8" name="TextBox 20"/>
          <p:cNvSpPr txBox="1"/>
          <p:nvPr/>
        </p:nvSpPr>
        <p:spPr>
          <a:xfrm>
            <a:off x="1757832" y="5562952"/>
            <a:ext cx="4747399" cy="36933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b="1" u="sng" dirty="0" smtClean="0">
                <a:solidFill>
                  <a:srgbClr val="FF0000"/>
                </a:solidFill>
                <a:latin typeface="Calibri"/>
              </a:rPr>
              <a:t>Dissemination, Quality Control, </a:t>
            </a:r>
            <a:r>
              <a:rPr lang="en-GB" b="1" u="sng" dirty="0" err="1" smtClean="0">
                <a:solidFill>
                  <a:srgbClr val="FF0000"/>
                </a:solidFill>
                <a:latin typeface="Calibri"/>
              </a:rPr>
              <a:t>MAnagment</a:t>
            </a:r>
            <a:endParaRPr lang="en-GB" sz="1800" b="1" i="0" u="none" strike="noStrike" kern="0" cap="none" spc="0" baseline="0" dirty="0">
              <a:solidFill>
                <a:srgbClr val="FF0000"/>
              </a:solidFill>
              <a:uFillTx/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67541" y="10277"/>
            <a:ext cx="8229600" cy="538398"/>
          </a:xfrm>
        </p:spPr>
        <p:txBody>
          <a:bodyPr/>
          <a:lstStyle/>
          <a:p>
            <a:pPr lvl="0"/>
            <a:r>
              <a:rPr lang="en-GB" sz="4800"/>
              <a:t>Status of deliverables</a:t>
            </a:r>
          </a:p>
        </p:txBody>
      </p:sp>
      <p:sp>
        <p:nvSpPr>
          <p:cNvPr id="4" name="Rectangle 1">
            <a:hlinkClick r:id="rId2"/>
          </p:cNvPr>
          <p:cNvSpPr/>
          <p:nvPr/>
        </p:nvSpPr>
        <p:spPr>
          <a:xfrm>
            <a:off x="2743200" y="1600200"/>
            <a:ext cx="9144000" cy="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2901656"/>
              </p:ext>
            </p:extLst>
          </p:nvPr>
        </p:nvGraphicFramePr>
        <p:xfrm>
          <a:off x="0" y="764704"/>
          <a:ext cx="9144000" cy="7302000"/>
        </p:xfrm>
        <a:graphic>
          <a:graphicData uri="http://schemas.openxmlformats.org/drawingml/2006/table">
            <a:tbl>
              <a:tblPr/>
              <a:tblGrid>
                <a:gridCol w="1259632"/>
                <a:gridCol w="1656184"/>
                <a:gridCol w="3942184"/>
                <a:gridCol w="2286000"/>
              </a:tblGrid>
              <a:tr h="698391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O1: DE1.1</a:t>
                      </a:r>
                      <a:r>
                        <a:rPr lang="en-GB" sz="1400" b="1" dirty="0"/>
                        <a:t/>
                      </a:r>
                      <a:br>
                        <a:rPr lang="en-GB" sz="1400" b="1" dirty="0"/>
                      </a:br>
                      <a:endParaRPr lang="en-GB" sz="1400" dirty="0"/>
                    </a:p>
                  </a:txBody>
                  <a:tcPr marL="6116" marR="6116" marT="6116" marB="611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In Progress:</a:t>
                      </a:r>
                    </a:p>
                    <a:p>
                      <a:r>
                        <a:rPr lang="en-GB" sz="1400" b="1" dirty="0" smtClean="0"/>
                        <a:t>Middle</a:t>
                      </a:r>
                      <a:r>
                        <a:rPr lang="en-GB" sz="1400" b="1" baseline="0" dirty="0" smtClean="0"/>
                        <a:t> of June will be</a:t>
                      </a:r>
                    </a:p>
                    <a:p>
                      <a:r>
                        <a:rPr lang="en-GB" sz="1400" b="1" baseline="0" dirty="0" smtClean="0"/>
                        <a:t>on site</a:t>
                      </a:r>
                      <a:endParaRPr lang="en-GB" sz="1400" dirty="0"/>
                    </a:p>
                  </a:txBody>
                  <a:tcPr marL="6116" marR="6116" marT="6116" marB="611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/>
                        <a:t>"Report on the “state of the art” in doctoral </a:t>
                      </a:r>
                      <a:br>
                        <a:rPr lang="en-GB" sz="1400" b="1"/>
                      </a:br>
                      <a:r>
                        <a:rPr lang="en-GB" sz="1400" b="1"/>
                        <a:t>education in Montenegro and Albania and comparison with EU practices"    Report    M5    "University of Zagreb </a:t>
                      </a:r>
                      <a:br>
                        <a:rPr lang="en-GB" sz="1400" b="1"/>
                      </a:br>
                      <a:r>
                        <a:rPr lang="en-GB" sz="1400" b="1"/>
                        <a:t>(University of Vienna)"</a:t>
                      </a:r>
                      <a:br>
                        <a:rPr lang="en-GB" sz="1400" b="1"/>
                      </a:br>
                      <a:endParaRPr lang="en-GB" sz="1400"/>
                    </a:p>
                  </a:txBody>
                  <a:tcPr marL="6116" marR="6116" marT="6116" marB="611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/>
                        <a:t>University of Vienna and University of </a:t>
                      </a:r>
                      <a:r>
                        <a:rPr lang="en-GB" sz="1400" b="1" dirty="0" smtClean="0"/>
                        <a:t>Zagreb</a:t>
                      </a:r>
                      <a:r>
                        <a:rPr lang="en-GB" sz="1400" b="1" dirty="0"/>
                        <a:t/>
                      </a:r>
                      <a:br>
                        <a:rPr lang="en-GB" sz="1400" b="1" dirty="0"/>
                      </a:br>
                      <a:endParaRPr lang="en-GB" sz="1400" dirty="0"/>
                    </a:p>
                  </a:txBody>
                  <a:tcPr marL="6116" marR="6116" marT="6116" marB="611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66"/>
                    </a:solidFill>
                  </a:tcPr>
                </a:tc>
              </a:tr>
              <a:tr h="733744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O1: DE1.2</a:t>
                      </a:r>
                      <a:r>
                        <a:rPr lang="en-GB" sz="1400" b="1" dirty="0"/>
                        <a:t/>
                      </a:r>
                      <a:br>
                        <a:rPr lang="en-GB" sz="1400" b="1" dirty="0"/>
                      </a:br>
                      <a:endParaRPr lang="en-GB" sz="1400" dirty="0"/>
                    </a:p>
                  </a:txBody>
                  <a:tcPr marL="6116" marR="6116" marT="6116" marB="611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In Progress:</a:t>
                      </a:r>
                    </a:p>
                    <a:p>
                      <a:r>
                        <a:rPr lang="en-GB" sz="1400" b="1" dirty="0" smtClean="0"/>
                        <a:t>Middle</a:t>
                      </a:r>
                      <a:r>
                        <a:rPr lang="en-GB" sz="1400" b="1" baseline="0" dirty="0" smtClean="0"/>
                        <a:t> of June will be</a:t>
                      </a:r>
                    </a:p>
                    <a:p>
                      <a:r>
                        <a:rPr lang="en-GB" sz="1400" b="1" baseline="0" dirty="0" smtClean="0"/>
                        <a:t>on site</a:t>
                      </a:r>
                      <a:endParaRPr lang="en-GB" sz="1400" dirty="0" smtClean="0"/>
                    </a:p>
                  </a:txBody>
                  <a:tcPr marL="6116" marR="6116" marT="6116" marB="611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/>
                        <a:t>"Proceedings/Notes from conference about </a:t>
                      </a:r>
                      <a:br>
                        <a:rPr lang="en-GB" sz="1400" b="1"/>
                      </a:br>
                      <a:r>
                        <a:rPr lang="en-GB" sz="1400" b="1"/>
                        <a:t>doctoral education in Western Balkan</a:t>
                      </a:r>
                      <a:br>
                        <a:rPr lang="en-GB" sz="1400" b="1"/>
                      </a:br>
                      <a:endParaRPr lang="en-GB" sz="1400"/>
                    </a:p>
                  </a:txBody>
                  <a:tcPr marL="6116" marR="6116" marT="6116" marB="611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/>
                        <a:t>University of Zagreb and University of Vienna</a:t>
                      </a:r>
                      <a:br>
                        <a:rPr lang="en-GB" sz="1400" b="1" dirty="0"/>
                      </a:br>
                      <a:endParaRPr lang="en-GB" sz="1400" dirty="0"/>
                    </a:p>
                  </a:txBody>
                  <a:tcPr marL="6116" marR="6116" marT="6116" marB="611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611826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O1: D1.3</a:t>
                      </a:r>
                      <a:r>
                        <a:rPr lang="en-GB" sz="1400" dirty="0"/>
                        <a:t/>
                      </a:r>
                      <a:br>
                        <a:rPr lang="en-GB" sz="1400" dirty="0"/>
                      </a:br>
                      <a:endParaRPr lang="en-GB" sz="1400" dirty="0"/>
                    </a:p>
                  </a:txBody>
                  <a:tcPr marL="6116" marR="6116" marT="6116" marB="611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dirty="0"/>
                        <a:t/>
                      </a:r>
                      <a:br>
                        <a:rPr lang="en-GB" sz="1400" dirty="0"/>
                      </a:br>
                      <a:r>
                        <a:rPr lang="en-GB" sz="1400" b="1" dirty="0" smtClean="0"/>
                        <a:t>On time: after</a:t>
                      </a:r>
                      <a:r>
                        <a:rPr lang="en-GB" sz="1400" b="1" baseline="0" dirty="0" smtClean="0"/>
                        <a:t> September </a:t>
                      </a:r>
                    </a:p>
                    <a:p>
                      <a:r>
                        <a:rPr lang="en-GB" sz="1400" b="1" baseline="0" dirty="0" smtClean="0"/>
                        <a:t>Will be submitted </a:t>
                      </a:r>
                      <a:endParaRPr lang="en-GB" sz="1400" b="1" dirty="0"/>
                    </a:p>
                  </a:txBody>
                  <a:tcPr marL="6116" marR="6116" marT="6116" marB="611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en-GB" sz="1400" b="1"/>
                        <a:t>Legal documents to be send to</a:t>
                      </a:r>
                      <a:br>
                        <a:rPr lang="en-GB" sz="1400" b="1"/>
                      </a:br>
                      <a:r>
                        <a:rPr lang="en-GB" sz="1400" b="1"/>
                        <a:t>responsible bodies for adopting</a:t>
                      </a:r>
                      <a:br>
                        <a:rPr lang="en-GB" sz="1400" b="1"/>
                      </a:br>
                      <a:r>
                        <a:rPr lang="en-GB" sz="1400" b="1">
                          <a:hlinkClick r:id="rId3"/>
                        </a:rPr>
                        <a:t>Report on funding doctoral studies in Montenegro and Albania </a:t>
                      </a:r>
                      <a:endParaRPr lang="en-GB" sz="1400"/>
                    </a:p>
                  </a:txBody>
                  <a:tcPr marL="6116" marR="6116" marT="6116" marB="611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/>
                        <a:t>University of Montenegro, University of Shkoder</a:t>
                      </a:r>
                      <a:br>
                        <a:rPr lang="en-GB" sz="1400"/>
                      </a:br>
                      <a:endParaRPr lang="en-GB" sz="1400"/>
                    </a:p>
                  </a:txBody>
                  <a:tcPr marL="6116" marR="6116" marT="6116" marB="611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936704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O2: DE2.X</a:t>
                      </a:r>
                      <a:r>
                        <a:rPr lang="en-GB" sz="1400" dirty="0"/>
                        <a:t/>
                      </a:r>
                      <a:br>
                        <a:rPr lang="en-GB" sz="1400" dirty="0"/>
                      </a:br>
                      <a:endParaRPr lang="en-GB" sz="1400" dirty="0"/>
                    </a:p>
                  </a:txBody>
                  <a:tcPr marL="6116" marR="6116" marT="6116" marB="611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3FF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Vienna ‘s</a:t>
                      </a:r>
                      <a:r>
                        <a:rPr lang="en-GB" sz="1400" b="1" baseline="0" dirty="0" smtClean="0"/>
                        <a:t> </a:t>
                      </a:r>
                      <a:r>
                        <a:rPr lang="en-GB" sz="1400" b="1" dirty="0" smtClean="0"/>
                        <a:t>training done</a:t>
                      </a:r>
                      <a:r>
                        <a:rPr lang="en-GB" sz="1400" b="1" baseline="0" dirty="0" smtClean="0"/>
                        <a:t> </a:t>
                      </a:r>
                      <a:r>
                        <a:rPr lang="en-GB" sz="1400" b="1" dirty="0" smtClean="0"/>
                        <a:t>Preparing Dubrovnik ‘s</a:t>
                      </a:r>
                      <a:r>
                        <a:rPr lang="en-GB" sz="1400" b="1" baseline="0" dirty="0" smtClean="0"/>
                        <a:t>  and </a:t>
                      </a:r>
                      <a:r>
                        <a:rPr lang="en-GB" sz="1400" b="1" baseline="0" dirty="0" err="1" smtClean="0"/>
                        <a:t>Banska</a:t>
                      </a:r>
                      <a:r>
                        <a:rPr lang="en-GB" sz="1400" b="1" baseline="0" dirty="0" smtClean="0"/>
                        <a:t> </a:t>
                      </a:r>
                      <a:r>
                        <a:rPr lang="en-GB" sz="1400" b="1" baseline="0" dirty="0" err="1" smtClean="0"/>
                        <a:t>Bitrica</a:t>
                      </a:r>
                      <a:r>
                        <a:rPr lang="en-GB" sz="1400" b="1" baseline="0" dirty="0" smtClean="0"/>
                        <a:t>’’s training</a:t>
                      </a:r>
                      <a:endParaRPr lang="en-GB" sz="1400" b="1" dirty="0"/>
                    </a:p>
                  </a:txBody>
                  <a:tcPr marL="6116" marR="6116" marT="6116" marB="611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3FF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/>
                        <a:t>Training</a:t>
                      </a:r>
                      <a:br>
                        <a:rPr lang="en-GB" sz="1400" b="1" dirty="0"/>
                      </a:br>
                      <a:endParaRPr lang="en-GB" sz="1400" dirty="0"/>
                    </a:p>
                  </a:txBody>
                  <a:tcPr marL="6116" marR="6116" marT="6116" marB="611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3FF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/>
                        <a:t>University of Banska Bistrica</a:t>
                      </a:r>
                      <a:br>
                        <a:rPr lang="en-GB" sz="1400"/>
                      </a:br>
                      <a:endParaRPr lang="en-GB" sz="1400"/>
                    </a:p>
                  </a:txBody>
                  <a:tcPr marL="6116" marR="6116" marT="6116" marB="611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3FF33"/>
                    </a:solidFill>
                  </a:tcPr>
                </a:tc>
              </a:tr>
              <a:tr h="709680"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O3: DE4.3</a:t>
                      </a:r>
                      <a:r>
                        <a:rPr lang="en-GB" sz="1400" b="1" dirty="0"/>
                        <a:t/>
                      </a:r>
                      <a:br>
                        <a:rPr lang="en-GB" sz="1400" b="1" dirty="0"/>
                      </a:br>
                      <a:endParaRPr lang="en-GB" sz="1400" dirty="0"/>
                    </a:p>
                  </a:txBody>
                  <a:tcPr marL="6116" marR="6116" marT="6116" marB="611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Tender</a:t>
                      </a:r>
                      <a:r>
                        <a:rPr lang="en-GB" sz="1400" b="1" baseline="0" dirty="0" smtClean="0"/>
                        <a:t> prepared, waiting on document from Ministry</a:t>
                      </a:r>
                      <a:endParaRPr lang="en-GB" sz="1400" dirty="0"/>
                    </a:p>
                  </a:txBody>
                  <a:tcPr marL="6116" marR="6116" marT="6116" marB="611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/>
                        <a:t>The report on Equipment</a:t>
                      </a:r>
                      <a:br>
                        <a:rPr lang="en-GB" sz="1400" b="1" dirty="0"/>
                      </a:br>
                      <a:endParaRPr lang="en-GB" sz="1400" dirty="0"/>
                    </a:p>
                  </a:txBody>
                  <a:tcPr marL="6116" marR="6116" marT="6116" marB="611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/>
                        <a:t>All</a:t>
                      </a:r>
                      <a:br>
                        <a:rPr lang="en-GB" sz="1400" b="1"/>
                      </a:br>
                      <a:endParaRPr lang="en-GB" sz="1400"/>
                    </a:p>
                  </a:txBody>
                  <a:tcPr marL="6116" marR="6116" marT="6116" marB="611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66"/>
                    </a:solidFill>
                  </a:tcPr>
                </a:tc>
              </a:tr>
              <a:tr h="401357">
                <a:tc>
                  <a:txBody>
                    <a:bodyPr/>
                    <a:lstStyle/>
                    <a:p>
                      <a:r>
                        <a:rPr lang="en-GB" sz="1400" b="1" dirty="0"/>
                        <a:t>DE5.1</a:t>
                      </a:r>
                      <a:br>
                        <a:rPr lang="en-GB" sz="1400" b="1" dirty="0"/>
                      </a:br>
                      <a:endParaRPr lang="en-GB" sz="1400" dirty="0"/>
                    </a:p>
                  </a:txBody>
                  <a:tcPr marL="6116" marR="6116" marT="6116" marB="611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3FF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Going</a:t>
                      </a:r>
                      <a:r>
                        <a:rPr lang="en-GB" sz="1400" b="1" baseline="0" dirty="0" smtClean="0"/>
                        <a:t> according plan</a:t>
                      </a:r>
                      <a:r>
                        <a:rPr lang="en-GB" sz="1400" b="1" dirty="0"/>
                        <a:t/>
                      </a:r>
                      <a:br>
                        <a:rPr lang="en-GB" sz="1400" b="1" dirty="0"/>
                      </a:br>
                      <a:endParaRPr lang="en-GB" sz="1400" dirty="0"/>
                    </a:p>
                  </a:txBody>
                  <a:tcPr marL="6116" marR="6116" marT="6116" marB="611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3FF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en-GB" sz="1400" b="1" dirty="0">
                          <a:hlinkClick r:id="rId2"/>
                        </a:rPr>
                        <a:t>Quality Plan </a:t>
                      </a:r>
                      <a:r>
                        <a:rPr lang="en-GB" sz="1400" b="1" dirty="0"/>
                        <a:t/>
                      </a:r>
                      <a:br>
                        <a:rPr lang="en-GB" sz="1400" b="1" dirty="0"/>
                      </a:br>
                      <a:endParaRPr lang="en-GB" sz="1400" dirty="0"/>
                    </a:p>
                  </a:txBody>
                  <a:tcPr marL="6116" marR="6116" marT="6116" marB="611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3FF3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/>
                        <a:t>University of Maribor</a:t>
                      </a:r>
                      <a:br>
                        <a:rPr lang="en-GB" sz="1400" b="1"/>
                      </a:br>
                      <a:endParaRPr lang="en-GB" sz="1400"/>
                    </a:p>
                  </a:txBody>
                  <a:tcPr marL="6116" marR="6116" marT="6116" marB="611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33FF33"/>
                    </a:solidFill>
                  </a:tcPr>
                </a:tc>
              </a:tr>
              <a:tr h="367305">
                <a:tc>
                  <a:txBody>
                    <a:bodyPr/>
                    <a:lstStyle/>
                    <a:p>
                      <a:r>
                        <a:rPr lang="en-GB" sz="1400" b="1"/>
                        <a:t>DE6.1 and DE6.2</a:t>
                      </a:r>
                      <a:br>
                        <a:rPr lang="en-GB" sz="1400" b="1"/>
                      </a:br>
                      <a:endParaRPr lang="en-GB" sz="1400"/>
                    </a:p>
                  </a:txBody>
                  <a:tcPr marL="6116" marR="6116" marT="6116" marB="611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 smtClean="0"/>
                        <a:t>Need</a:t>
                      </a:r>
                      <a:r>
                        <a:rPr lang="en-GB" sz="1400" b="1" baseline="0" dirty="0" smtClean="0"/>
                        <a:t> more actions, especially </a:t>
                      </a:r>
                      <a:endParaRPr lang="en-GB" sz="1400" dirty="0"/>
                    </a:p>
                  </a:txBody>
                  <a:tcPr marL="6116" marR="6116" marT="6116" marB="611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en-GB" sz="1400" b="1" dirty="0"/>
                        <a:t>Dissemination Activities</a:t>
                      </a:r>
                      <a:br>
                        <a:rPr lang="en-GB" sz="1400" b="1" dirty="0"/>
                      </a:br>
                      <a:r>
                        <a:rPr lang="en-GB" sz="1400" i="0" u="sng" dirty="0">
                          <a:effectLst/>
                          <a:latin typeface="tahoma"/>
                          <a:hlinkClick r:id="rId4"/>
                        </a:rPr>
                        <a:t>MARDS_A 6.2_Dissemination </a:t>
                      </a:r>
                      <a:r>
                        <a:rPr lang="en-GB" sz="1400" i="0" u="sng" dirty="0" err="1">
                          <a:effectLst/>
                          <a:latin typeface="tahoma"/>
                          <a:hlinkClick r:id="rId4"/>
                        </a:rPr>
                        <a:t>Plan_draft</a:t>
                      </a:r>
                      <a:r>
                        <a:rPr lang="en-GB" sz="1400" i="0" u="sng" dirty="0">
                          <a:effectLst/>
                          <a:latin typeface="tahoma"/>
                          <a:hlinkClick r:id="rId4"/>
                        </a:rPr>
                        <a:t> by Vienna</a:t>
                      </a:r>
                      <a:endParaRPr lang="en-GB" sz="1400" dirty="0"/>
                    </a:p>
                  </a:txBody>
                  <a:tcPr marL="6116" marR="6116" marT="6116" marB="611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/>
                        <a:t>All</a:t>
                      </a:r>
                      <a:br>
                        <a:rPr lang="en-GB" sz="1400" b="1"/>
                      </a:br>
                      <a:endParaRPr lang="en-GB" sz="1400"/>
                    </a:p>
                  </a:txBody>
                  <a:tcPr marL="6116" marR="6116" marT="6116" marB="611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  <a:tr h="401357">
                <a:tc>
                  <a:txBody>
                    <a:bodyPr/>
                    <a:lstStyle/>
                    <a:p>
                      <a:r>
                        <a:rPr lang="en-GB" sz="1400" b="1"/>
                        <a:t>DE6.3</a:t>
                      </a:r>
                      <a:br>
                        <a:rPr lang="en-GB" sz="1400" b="1"/>
                      </a:br>
                      <a:endParaRPr lang="en-GB" sz="1400"/>
                    </a:p>
                  </a:txBody>
                  <a:tcPr marL="6116" marR="6116" marT="6116" marB="611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/>
                        <a:t/>
                      </a:r>
                      <a:br>
                        <a:rPr lang="en-GB" sz="1400" b="1"/>
                      </a:br>
                      <a:endParaRPr lang="en-GB" sz="1400"/>
                    </a:p>
                  </a:txBody>
                  <a:tcPr marL="6116" marR="6116" marT="6116" marB="611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/>
                        <a:t>Dissemination to stakeholders</a:t>
                      </a:r>
                      <a:br>
                        <a:rPr lang="en-GB" sz="1400" b="1" dirty="0"/>
                      </a:br>
                      <a:endParaRPr lang="en-GB" sz="1400" dirty="0"/>
                    </a:p>
                  </a:txBody>
                  <a:tcPr marL="6116" marR="6116" marT="6116" marB="611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/>
                        <a:t>All</a:t>
                      </a:r>
                      <a:br>
                        <a:rPr lang="en-GB" sz="1400" b="1" dirty="0"/>
                      </a:br>
                      <a:endParaRPr lang="en-GB" sz="1400" dirty="0"/>
                    </a:p>
                  </a:txBody>
                  <a:tcPr marL="6116" marR="6116" marT="6116" marB="611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66"/>
                    </a:solidFill>
                  </a:tcPr>
                </a:tc>
              </a:tr>
              <a:tr h="401357">
                <a:tc>
                  <a:txBody>
                    <a:bodyPr/>
                    <a:lstStyle/>
                    <a:p>
                      <a:r>
                        <a:rPr lang="en-GB" sz="1400" b="1"/>
                        <a:t>DE7.1</a:t>
                      </a:r>
                      <a:br>
                        <a:rPr lang="en-GB" sz="1400" b="1"/>
                      </a:br>
                      <a:endParaRPr lang="en-GB" sz="1400"/>
                    </a:p>
                  </a:txBody>
                  <a:tcPr marL="6116" marR="6116" marT="6116" marB="611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/>
                        <a:t/>
                      </a:r>
                      <a:br>
                        <a:rPr lang="en-GB" sz="1400" b="1"/>
                      </a:br>
                      <a:endParaRPr lang="en-GB" sz="1400"/>
                    </a:p>
                  </a:txBody>
                  <a:tcPr marL="6116" marR="6116" marT="6116" marB="611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/>
                        <a:t>Sustainable strategy adopted</a:t>
                      </a:r>
                      <a:br>
                        <a:rPr lang="en-GB" sz="1400" b="1" dirty="0"/>
                      </a:br>
                      <a:endParaRPr lang="en-GB" sz="1400" dirty="0"/>
                    </a:p>
                  </a:txBody>
                  <a:tcPr marL="6116" marR="6116" marT="6116" marB="611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b="1" dirty="0"/>
                        <a:t>Metropolitan Uni, UniSHK and UoM </a:t>
                      </a:r>
                      <a:br>
                        <a:rPr lang="it-IT" sz="1400" b="1" dirty="0"/>
                      </a:br>
                      <a:endParaRPr lang="it-IT" sz="1400" dirty="0"/>
                    </a:p>
                  </a:txBody>
                  <a:tcPr marL="6116" marR="6116" marT="6116" marB="611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9966"/>
                    </a:solidFill>
                  </a:tcPr>
                </a:tc>
              </a:tr>
              <a:tr h="283267">
                <a:tc>
                  <a:txBody>
                    <a:bodyPr/>
                    <a:lstStyle/>
                    <a:p>
                      <a:r>
                        <a:rPr lang="en-GB" sz="1400" b="1"/>
                        <a:t>DE8.1, 8.2</a:t>
                      </a:r>
                      <a:br>
                        <a:rPr lang="en-GB" sz="1400" b="1"/>
                      </a:br>
                      <a:endParaRPr lang="en-GB" sz="1400"/>
                    </a:p>
                  </a:txBody>
                  <a:tcPr marL="6116" marR="6116" marT="6116" marB="611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/>
                        <a:t/>
                      </a:r>
                      <a:br>
                        <a:rPr lang="en-GB" sz="1400" b="1"/>
                      </a:br>
                      <a:endParaRPr lang="en-GB" sz="1400"/>
                    </a:p>
                  </a:txBody>
                  <a:tcPr marL="6116" marR="6116" marT="6116" marB="611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/>
                        <a:t>Project </a:t>
                      </a:r>
                      <a:r>
                        <a:rPr lang="en-GB" sz="1400" b="1" dirty="0" err="1"/>
                        <a:t>Managment</a:t>
                      </a:r>
                      <a:r>
                        <a:rPr lang="en-GB" sz="1400" b="1" dirty="0"/>
                        <a:t/>
                      </a:r>
                      <a:br>
                        <a:rPr lang="en-GB" sz="1400" b="1" dirty="0"/>
                      </a:br>
                      <a:endParaRPr lang="en-GB" sz="1400" dirty="0"/>
                    </a:p>
                  </a:txBody>
                  <a:tcPr marL="6116" marR="6116" marT="6116" marB="611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dirty="0" err="1"/>
                        <a:t>UoM</a:t>
                      </a:r>
                      <a:r>
                        <a:rPr lang="en-GB" sz="1400" b="1" dirty="0"/>
                        <a:t/>
                      </a:r>
                      <a:br>
                        <a:rPr lang="en-GB" sz="1400" b="1" dirty="0"/>
                      </a:br>
                      <a:endParaRPr lang="en-GB" sz="1400" dirty="0"/>
                    </a:p>
                  </a:txBody>
                  <a:tcPr marL="6116" marR="6116" marT="6116" marB="611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251200" y="15160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 dirty="0" smtClean="0"/>
              <a:t>Problems?</a:t>
            </a:r>
            <a:endParaRPr lang="en-GB" dirty="0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Slow coordination in term of equipment, weak</a:t>
            </a:r>
          </a:p>
          <a:p>
            <a:pPr marL="0" lvl="0" indent="0">
              <a:buNone/>
            </a:pPr>
            <a:r>
              <a:rPr lang="en-GB" dirty="0"/>
              <a:t>r</a:t>
            </a:r>
            <a:r>
              <a:rPr lang="en-GB" dirty="0" smtClean="0"/>
              <a:t>esponse of responsible bodies </a:t>
            </a:r>
          </a:p>
          <a:p>
            <a:pPr lvl="0"/>
            <a:r>
              <a:rPr lang="en-GB" dirty="0" smtClean="0"/>
              <a:t>Weak response of Ministries in improving policy</a:t>
            </a:r>
          </a:p>
          <a:p>
            <a:pPr lvl="0"/>
            <a:r>
              <a:rPr lang="en-GB" dirty="0" smtClean="0"/>
              <a:t>Weak response of non-academic partners </a:t>
            </a:r>
            <a:endParaRPr lang="en-GB" dirty="0"/>
          </a:p>
          <a:p>
            <a:pPr lvl="0"/>
            <a:endParaRPr lang="en-GB" dirty="0"/>
          </a:p>
          <a:p>
            <a:pPr lvl="0"/>
            <a:endParaRPr lang="en-GB" dirty="0"/>
          </a:p>
          <a:p>
            <a:pPr lvl="0"/>
            <a:endParaRPr lang="en-GB" dirty="0"/>
          </a:p>
          <a:p>
            <a:pPr lvl="1"/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GB" dirty="0" smtClean="0"/>
              <a:t>Your questions</a:t>
            </a:r>
            <a:endParaRPr lang="en-GB" dirty="0"/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en-GB"/>
              <a:t>Thanks!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RDS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MARDS%20Template</Template>
  <TotalTime>662</TotalTime>
  <Words>328</Words>
  <Application>Microsoft Office PowerPoint</Application>
  <PresentationFormat>On-screen Show (4:3)</PresentationFormat>
  <Paragraphs>92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MARDS Template</vt:lpstr>
      <vt:lpstr>PowerPoint Presentation</vt:lpstr>
      <vt:lpstr>What is our project? </vt:lpstr>
      <vt:lpstr>Time-line and outputs</vt:lpstr>
      <vt:lpstr>Status of deliverables</vt:lpstr>
      <vt:lpstr>Problems?</vt:lpstr>
      <vt:lpstr>Your questions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Radovan Stojanovic</dc:creator>
  <cp:lastModifiedBy>Radovan Stojanovic</cp:lastModifiedBy>
  <cp:revision>17</cp:revision>
  <dcterms:created xsi:type="dcterms:W3CDTF">2019-06-04T05:22:17Z</dcterms:created>
  <dcterms:modified xsi:type="dcterms:W3CDTF">2019-09-16T10:13:16Z</dcterms:modified>
</cp:coreProperties>
</file>