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68" r:id="rId4"/>
    <p:sldId id="269" r:id="rId5"/>
    <p:sldId id="264" r:id="rId6"/>
    <p:sldId id="270" r:id="rId7"/>
    <p:sldId id="266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5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2480609-4333-485F-9E65-46DF3D4BDEDD}" type="datetime1">
              <a:rPr lang="en-GB"/>
              <a:pPr lvl="0"/>
              <a:t>03/10/2019</a:t>
            </a:fld>
            <a:endParaRPr lang="en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4545E84-A2A7-465B-BDA4-87C2E0057F51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3503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BB81217-8650-4215-A1F0-B62E679B8179}" type="datetime1">
              <a:rPr lang="en-GB"/>
              <a:pPr lvl="0"/>
              <a:t>03/10/2019</a:t>
            </a:fld>
            <a:endParaRPr lang="en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E3E575A-0082-4A31-A64D-1F0E30D9EE53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11050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A9A3253-BC67-4427-A387-59A6A7779394}" type="datetime1">
              <a:rPr lang="en-GB"/>
              <a:pPr lvl="0"/>
              <a:t>03/10/2019</a:t>
            </a:fld>
            <a:endParaRPr lang="en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AED3DDC-3438-481C-997F-4F3D19209939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6285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6071B96-2841-45FA-A404-3199861FDBB0}" type="datetime1">
              <a:rPr lang="en-GB"/>
              <a:pPr lvl="0"/>
              <a:t>03/10/2019</a:t>
            </a:fld>
            <a:endParaRPr lang="en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477813A-5628-4876-AA13-F477073BF011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05130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2F8423E-83E8-48ED-8630-551494E57924}" type="datetime1">
              <a:rPr lang="en-GB"/>
              <a:pPr lvl="0"/>
              <a:t>03/10/2019</a:t>
            </a:fld>
            <a:endParaRPr lang="en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7EB31AA-6B36-4AD3-9F1F-2DC83C768737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25255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A09D260-6B1C-40F0-B70D-FFBDD6B18323}" type="datetime1">
              <a:rPr lang="en-GB"/>
              <a:pPr lvl="0"/>
              <a:t>03/10/2019</a:t>
            </a:fld>
            <a:endParaRPr lang="en-GB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3446751-276A-4743-94F8-52C121A06ED5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95908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AD5FEAE-A339-4EDE-83ED-5FD994C5B1E1}" type="datetime1">
              <a:rPr lang="en-GB"/>
              <a:pPr lvl="0"/>
              <a:t>03/10/2019</a:t>
            </a:fld>
            <a:endParaRPr lang="en-GB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7A47A37-1785-42CD-B904-EF7E5A651CD6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40197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3493F99-D674-402B-A7AD-0410B4AB7468}" type="datetime1">
              <a:rPr lang="en-GB"/>
              <a:pPr lvl="0"/>
              <a:t>03/10/2019</a:t>
            </a:fld>
            <a:endParaRPr lang="en-GB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6F8D31C-05E4-4DC5-9EDE-8CE21ACE314E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21264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1877E5A-1693-40B5-AD4D-131D01C78BE7}" type="datetime1">
              <a:rPr lang="en-GB"/>
              <a:pPr lvl="0"/>
              <a:t>03/10/2019</a:t>
            </a:fld>
            <a:endParaRPr lang="en-GB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8449AEB-F0EC-45E8-A66F-C6BDDC4B3881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25210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FBBFC0E-529F-4F6D-A79F-3D4671B8108D}" type="datetime1">
              <a:rPr lang="en-GB"/>
              <a:pPr lvl="0"/>
              <a:t>03/10/2019</a:t>
            </a:fld>
            <a:endParaRPr lang="en-GB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830FC47-F6EF-4C34-9C2C-173B1EC76E72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84854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76F6AB8-3A9F-46FB-913F-12BFCE2CE0A0}" type="datetime1">
              <a:rPr lang="en-GB"/>
              <a:pPr lvl="0"/>
              <a:t>03/10/2019</a:t>
            </a:fld>
            <a:endParaRPr lang="en-GB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6A325A3-EB0E-41CC-846A-42519C08B5C0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4128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9EDD345D-BD2E-434C-91A4-57C53C350BFF}" type="datetime1">
              <a:rPr lang="en-GB"/>
              <a:pPr lvl="0"/>
              <a:t>03/10/2019</a:t>
            </a:fld>
            <a:endParaRPr lang="en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en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0729D145-68C5-4412-B540-89D0D9CA4D09}" type="slidenum"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en-US" sz="32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Box 4"/>
          <p:cNvSpPr txBox="1"/>
          <p:nvPr/>
        </p:nvSpPr>
        <p:spPr>
          <a:xfrm>
            <a:off x="6732242" y="4199153"/>
            <a:ext cx="1665323" cy="369335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Conference and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79515" y="5333658"/>
            <a:ext cx="4914168" cy="646334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Notes from Coordinator for </a:t>
            </a:r>
            <a:r>
              <a:rPr lang="en-GB" sz="1800" b="0" i="0" u="none" strike="noStrike" kern="0" cap="none" spc="0" baseline="0">
                <a:solidFill>
                  <a:srgbClr val="FFFFFF"/>
                </a:solidFill>
                <a:uFillTx/>
                <a:latin typeface="Calibri"/>
              </a:rPr>
              <a:t>NEO Monitoring visit </a:t>
            </a:r>
            <a:r>
              <a:rPr lang="en-GB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: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Prof. dr Radovan Stojanovic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09329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2400" b="1" dirty="0" err="1" smtClean="0">
                <a:solidFill>
                  <a:schemeClr val="tx1"/>
                </a:solidFill>
              </a:rPr>
              <a:t>Prof.</a:t>
            </a:r>
            <a:r>
              <a:rPr lang="en-GB" sz="2400" b="1" dirty="0" smtClean="0">
                <a:solidFill>
                  <a:schemeClr val="tx1"/>
                </a:solidFill>
              </a:rPr>
              <a:t> dr Radovan Stojanovic</a:t>
            </a:r>
            <a:endParaRPr lang="en-GB" sz="2400" dirty="0">
              <a:solidFill>
                <a:schemeClr val="tx1"/>
              </a:solidFill>
            </a:endParaRPr>
          </a:p>
        </p:txBody>
      </p:sp>
      <p:sp>
        <p:nvSpPr>
          <p:cNvPr id="4" name="Title 3"/>
          <p:cNvSpPr txBox="1">
            <a:spLocks noGrp="1"/>
          </p:cNvSpPr>
          <p:nvPr>
            <p:ph type="ctrTitle"/>
          </p:nvPr>
        </p:nvSpPr>
        <p:spPr>
          <a:xfrm>
            <a:off x="1694898" y="2480715"/>
            <a:ext cx="575420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chemeClr val="tx1"/>
                </a:solidFill>
              </a:rPr>
              <a:t>Notes from Coordinator</a:t>
            </a:r>
            <a:endParaRPr lang="en-GB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43872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395532" y="89885"/>
            <a:ext cx="8229600" cy="1143000"/>
          </a:xfrm>
        </p:spPr>
        <p:txBody>
          <a:bodyPr/>
          <a:lstStyle/>
          <a:p>
            <a:pPr lvl="0"/>
            <a:r>
              <a:rPr lang="en-GB" dirty="0" smtClean="0"/>
              <a:t>MARDS time-line </a:t>
            </a:r>
            <a:endParaRPr lang="en-GB" dirty="0"/>
          </a:p>
        </p:txBody>
      </p:sp>
      <p:sp>
        <p:nvSpPr>
          <p:cNvPr id="3" name="Right Arrow 3"/>
          <p:cNvSpPr/>
          <p:nvPr/>
        </p:nvSpPr>
        <p:spPr>
          <a:xfrm>
            <a:off x="810871" y="5517233"/>
            <a:ext cx="7101312" cy="45720"/>
          </a:xfrm>
          <a:custGeom>
            <a:avLst>
              <a:gd name="f0" fmla="val 21379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0"/>
              <a:gd name="f11" fmla="+- 0 0 180"/>
              <a:gd name="f12" fmla="*/ f5 1 21600"/>
              <a:gd name="f13" fmla="*/ f6 1 21600"/>
              <a:gd name="f14" fmla="+- f8 0 f7"/>
              <a:gd name="f15" fmla="pin 0 f0 21600"/>
              <a:gd name="f16" fmla="pin 0 f1 10800"/>
              <a:gd name="f17" fmla="*/ f10 f2 1"/>
              <a:gd name="f18" fmla="*/ f11 f2 1"/>
              <a:gd name="f19" fmla="val f15"/>
              <a:gd name="f20" fmla="val f16"/>
              <a:gd name="f21" fmla="*/ f14 1 21600"/>
              <a:gd name="f22" fmla="*/ f15 f12 1"/>
              <a:gd name="f23" fmla="*/ f16 f13 1"/>
              <a:gd name="f24" fmla="*/ f17 1 f4"/>
              <a:gd name="f25" fmla="*/ f18 1 f4"/>
              <a:gd name="f26" fmla="+- 21600 0 f20"/>
              <a:gd name="f27" fmla="+- 21600 0 f19"/>
              <a:gd name="f28" fmla="*/ 0 f21 1"/>
              <a:gd name="f29" fmla="*/ 21600 f21 1"/>
              <a:gd name="f30" fmla="*/ f20 f13 1"/>
              <a:gd name="f31" fmla="*/ f19 f12 1"/>
              <a:gd name="f32" fmla="+- f24 0 f3"/>
              <a:gd name="f33" fmla="+- f25 0 f3"/>
              <a:gd name="f34" fmla="*/ f27 f20 1"/>
              <a:gd name="f35" fmla="*/ f28 1 f21"/>
              <a:gd name="f36" fmla="*/ f29 1 f21"/>
              <a:gd name="f37" fmla="*/ f26 f13 1"/>
              <a:gd name="f38" fmla="*/ f34 1 10800"/>
              <a:gd name="f39" fmla="*/ f35 f12 1"/>
              <a:gd name="f40" fmla="*/ f35 f13 1"/>
              <a:gd name="f41" fmla="*/ f36 f13 1"/>
              <a:gd name="f42" fmla="+- f19 f38 0"/>
              <a:gd name="f43" fmla="*/ f42 f12 1"/>
            </a:gdLst>
            <a:ahLst>
              <a:ahXY gdRefX="f0" minX="f7" maxX="f8" gdRefY="f1" minY="f7" maxY="f9">
                <a:pos x="f22" y="f23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31" y="f40"/>
              </a:cxn>
              <a:cxn ang="f33">
                <a:pos x="f31" y="f41"/>
              </a:cxn>
            </a:cxnLst>
            <a:rect l="f39" t="f30" r="f43" b="f37"/>
            <a:pathLst>
              <a:path w="21600" h="21600">
                <a:moveTo>
                  <a:pt x="f7" y="f20"/>
                </a:moveTo>
                <a:lnTo>
                  <a:pt x="f19" y="f20"/>
                </a:lnTo>
                <a:lnTo>
                  <a:pt x="f19" y="f7"/>
                </a:lnTo>
                <a:lnTo>
                  <a:pt x="f8" y="f9"/>
                </a:lnTo>
                <a:lnTo>
                  <a:pt x="f19" y="f8"/>
                </a:lnTo>
                <a:lnTo>
                  <a:pt x="f19" y="f26"/>
                </a:lnTo>
                <a:lnTo>
                  <a:pt x="f7" y="f26"/>
                </a:lnTo>
                <a:close/>
              </a:path>
            </a:pathLst>
          </a:custGeo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Right Arrow 6"/>
          <p:cNvSpPr/>
          <p:nvPr/>
        </p:nvSpPr>
        <p:spPr>
          <a:xfrm>
            <a:off x="3043123" y="2291559"/>
            <a:ext cx="2508446" cy="45720"/>
          </a:xfrm>
          <a:custGeom>
            <a:avLst>
              <a:gd name="f0" fmla="val 21403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0"/>
              <a:gd name="f11" fmla="+- 0 0 180"/>
              <a:gd name="f12" fmla="*/ f5 1 21600"/>
              <a:gd name="f13" fmla="*/ f6 1 21600"/>
              <a:gd name="f14" fmla="+- f8 0 f7"/>
              <a:gd name="f15" fmla="pin 0 f0 21600"/>
              <a:gd name="f16" fmla="pin 0 f1 10800"/>
              <a:gd name="f17" fmla="*/ f10 f2 1"/>
              <a:gd name="f18" fmla="*/ f11 f2 1"/>
              <a:gd name="f19" fmla="val f15"/>
              <a:gd name="f20" fmla="val f16"/>
              <a:gd name="f21" fmla="*/ f14 1 21600"/>
              <a:gd name="f22" fmla="*/ f15 f12 1"/>
              <a:gd name="f23" fmla="*/ f16 f13 1"/>
              <a:gd name="f24" fmla="*/ f17 1 f4"/>
              <a:gd name="f25" fmla="*/ f18 1 f4"/>
              <a:gd name="f26" fmla="+- 21600 0 f20"/>
              <a:gd name="f27" fmla="+- 21600 0 f19"/>
              <a:gd name="f28" fmla="*/ 0 f21 1"/>
              <a:gd name="f29" fmla="*/ 21600 f21 1"/>
              <a:gd name="f30" fmla="*/ f20 f13 1"/>
              <a:gd name="f31" fmla="*/ f19 f12 1"/>
              <a:gd name="f32" fmla="+- f24 0 f3"/>
              <a:gd name="f33" fmla="+- f25 0 f3"/>
              <a:gd name="f34" fmla="*/ f27 f20 1"/>
              <a:gd name="f35" fmla="*/ f28 1 f21"/>
              <a:gd name="f36" fmla="*/ f29 1 f21"/>
              <a:gd name="f37" fmla="*/ f26 f13 1"/>
              <a:gd name="f38" fmla="*/ f34 1 10800"/>
              <a:gd name="f39" fmla="*/ f35 f12 1"/>
              <a:gd name="f40" fmla="*/ f35 f13 1"/>
              <a:gd name="f41" fmla="*/ f36 f13 1"/>
              <a:gd name="f42" fmla="+- f19 f38 0"/>
              <a:gd name="f43" fmla="*/ f42 f12 1"/>
            </a:gdLst>
            <a:ahLst>
              <a:ahXY gdRefX="f0" minX="f7" maxX="f8" gdRefY="f1" minY="f7" maxY="f9">
                <a:pos x="f22" y="f23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31" y="f40"/>
              </a:cxn>
              <a:cxn ang="f33">
                <a:pos x="f31" y="f41"/>
              </a:cxn>
            </a:cxnLst>
            <a:rect l="f39" t="f30" r="f43" b="f37"/>
            <a:pathLst>
              <a:path w="21600" h="21600">
                <a:moveTo>
                  <a:pt x="f7" y="f20"/>
                </a:moveTo>
                <a:lnTo>
                  <a:pt x="f19" y="f20"/>
                </a:lnTo>
                <a:lnTo>
                  <a:pt x="f19" y="f7"/>
                </a:lnTo>
                <a:lnTo>
                  <a:pt x="f8" y="f9"/>
                </a:lnTo>
                <a:lnTo>
                  <a:pt x="f19" y="f8"/>
                </a:lnTo>
                <a:lnTo>
                  <a:pt x="f19" y="f26"/>
                </a:lnTo>
                <a:lnTo>
                  <a:pt x="f7" y="f26"/>
                </a:lnTo>
                <a:close/>
              </a:path>
            </a:pathLst>
          </a:custGeo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" name="Right Arrow 7"/>
          <p:cNvSpPr/>
          <p:nvPr/>
        </p:nvSpPr>
        <p:spPr>
          <a:xfrm>
            <a:off x="5463914" y="3183044"/>
            <a:ext cx="2448269" cy="45720"/>
          </a:xfrm>
          <a:custGeom>
            <a:avLst>
              <a:gd name="f0" fmla="val 21398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0"/>
              <a:gd name="f11" fmla="+- 0 0 180"/>
              <a:gd name="f12" fmla="*/ f5 1 21600"/>
              <a:gd name="f13" fmla="*/ f6 1 21600"/>
              <a:gd name="f14" fmla="+- f8 0 f7"/>
              <a:gd name="f15" fmla="pin 0 f0 21600"/>
              <a:gd name="f16" fmla="pin 0 f1 10800"/>
              <a:gd name="f17" fmla="*/ f10 f2 1"/>
              <a:gd name="f18" fmla="*/ f11 f2 1"/>
              <a:gd name="f19" fmla="val f15"/>
              <a:gd name="f20" fmla="val f16"/>
              <a:gd name="f21" fmla="*/ f14 1 21600"/>
              <a:gd name="f22" fmla="*/ f15 f12 1"/>
              <a:gd name="f23" fmla="*/ f16 f13 1"/>
              <a:gd name="f24" fmla="*/ f17 1 f4"/>
              <a:gd name="f25" fmla="*/ f18 1 f4"/>
              <a:gd name="f26" fmla="+- 21600 0 f20"/>
              <a:gd name="f27" fmla="+- 21600 0 f19"/>
              <a:gd name="f28" fmla="*/ 0 f21 1"/>
              <a:gd name="f29" fmla="*/ 21600 f21 1"/>
              <a:gd name="f30" fmla="*/ f20 f13 1"/>
              <a:gd name="f31" fmla="*/ f19 f12 1"/>
              <a:gd name="f32" fmla="+- f24 0 f3"/>
              <a:gd name="f33" fmla="+- f25 0 f3"/>
              <a:gd name="f34" fmla="*/ f27 f20 1"/>
              <a:gd name="f35" fmla="*/ f28 1 f21"/>
              <a:gd name="f36" fmla="*/ f29 1 f21"/>
              <a:gd name="f37" fmla="*/ f26 f13 1"/>
              <a:gd name="f38" fmla="*/ f34 1 10800"/>
              <a:gd name="f39" fmla="*/ f35 f12 1"/>
              <a:gd name="f40" fmla="*/ f35 f13 1"/>
              <a:gd name="f41" fmla="*/ f36 f13 1"/>
              <a:gd name="f42" fmla="+- f19 f38 0"/>
              <a:gd name="f43" fmla="*/ f42 f12 1"/>
            </a:gdLst>
            <a:ahLst>
              <a:ahXY gdRefX="f0" minX="f7" maxX="f8" gdRefY="f1" minY="f7" maxY="f9">
                <a:pos x="f22" y="f23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31" y="f40"/>
              </a:cxn>
              <a:cxn ang="f33">
                <a:pos x="f31" y="f41"/>
              </a:cxn>
            </a:cxnLst>
            <a:rect l="f39" t="f30" r="f43" b="f37"/>
            <a:pathLst>
              <a:path w="21600" h="21600">
                <a:moveTo>
                  <a:pt x="f7" y="f20"/>
                </a:moveTo>
                <a:lnTo>
                  <a:pt x="f19" y="f20"/>
                </a:lnTo>
                <a:lnTo>
                  <a:pt x="f19" y="f7"/>
                </a:lnTo>
                <a:lnTo>
                  <a:pt x="f8" y="f9"/>
                </a:lnTo>
                <a:lnTo>
                  <a:pt x="f19" y="f8"/>
                </a:lnTo>
                <a:lnTo>
                  <a:pt x="f19" y="f26"/>
                </a:lnTo>
                <a:lnTo>
                  <a:pt x="f7" y="f26"/>
                </a:lnTo>
                <a:close/>
              </a:path>
            </a:pathLst>
          </a:custGeo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6" name="TextBox 8"/>
          <p:cNvSpPr txBox="1"/>
          <p:nvPr/>
        </p:nvSpPr>
        <p:spPr>
          <a:xfrm>
            <a:off x="516142" y="2347191"/>
            <a:ext cx="2454834" cy="2123657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1" i="0" u="none" strike="noStrike" kern="1200" cap="none" spc="0" baseline="0" dirty="0">
                <a:solidFill>
                  <a:srgbClr val="FF0000"/>
                </a:solidFill>
                <a:uFillTx/>
                <a:latin typeface="Calibri"/>
              </a:rPr>
              <a:t>Policy improvement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1" i="0" u="sng" strike="noStrike" kern="1200" cap="none" spc="0" baseline="0" dirty="0">
                <a:solidFill>
                  <a:srgbClr val="FF0000"/>
                </a:solidFill>
                <a:uFillTx/>
                <a:latin typeface="Calibri"/>
              </a:rPr>
              <a:t>proposed</a:t>
            </a:r>
            <a:endParaRPr lang="en-GB" sz="1800" b="0" i="0" u="none" strike="noStrike" kern="0" cap="none" spc="0" baseline="0" dirty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1" i="0" u="none" strike="noStrike" kern="0" cap="none" spc="0" baseline="0" dirty="0">
                <a:solidFill>
                  <a:srgbClr val="009644"/>
                </a:solidFill>
                <a:uFillTx/>
                <a:latin typeface="Calibri"/>
              </a:rPr>
              <a:t>O1: The proposal of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1" i="0" u="none" strike="noStrike" kern="0" cap="none" spc="0" baseline="0" dirty="0">
                <a:solidFill>
                  <a:srgbClr val="009644"/>
                </a:solidFill>
                <a:uFillTx/>
                <a:latin typeface="Calibri"/>
              </a:rPr>
              <a:t>documents for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1" i="0" u="none" strike="noStrike" kern="0" cap="none" spc="0" baseline="0" dirty="0">
                <a:solidFill>
                  <a:srgbClr val="009644"/>
                </a:solidFill>
                <a:uFillTx/>
                <a:latin typeface="Calibri"/>
              </a:rPr>
              <a:t>improvement  submitted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1" i="0" u="none" strike="noStrike" kern="0" cap="none" spc="0" baseline="0" dirty="0">
                <a:solidFill>
                  <a:srgbClr val="009644"/>
                </a:solidFill>
                <a:uFillTx/>
                <a:latin typeface="Calibri"/>
              </a:rPr>
              <a:t>O2: staff</a:t>
            </a:r>
            <a:r>
              <a:rPr lang="en-GB" sz="1600" b="1" i="0" u="none" strike="noStrike" kern="1200" cap="none" spc="0" baseline="0" dirty="0">
                <a:solidFill>
                  <a:srgbClr val="009644"/>
                </a:solidFill>
                <a:uFillTx/>
                <a:latin typeface="Calibri"/>
              </a:rPr>
              <a:t> and professionals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1" i="0" u="none" strike="noStrike" kern="0" cap="none" spc="0" baseline="0" dirty="0">
                <a:solidFill>
                  <a:srgbClr val="009644"/>
                </a:solidFill>
                <a:uFillTx/>
                <a:latin typeface="Calibri"/>
              </a:rPr>
              <a:t>trained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1" i="0" u="none" strike="noStrike" kern="0" cap="none" spc="0" baseline="0" dirty="0">
                <a:solidFill>
                  <a:srgbClr val="FFC000"/>
                </a:solidFill>
                <a:uFillTx/>
                <a:latin typeface="Calibri"/>
              </a:rPr>
              <a:t>O3: equipment operative</a:t>
            </a:r>
            <a:endParaRPr lang="en-GB" sz="1600" b="1" i="0" u="none" strike="noStrike" kern="1200" cap="none" spc="0" baseline="0" dirty="0">
              <a:solidFill>
                <a:srgbClr val="FFC000"/>
              </a:solidFill>
              <a:uFillTx/>
              <a:latin typeface="Calibri"/>
            </a:endParaRPr>
          </a:p>
        </p:txBody>
      </p:sp>
      <p:cxnSp>
        <p:nvCxnSpPr>
          <p:cNvPr id="7" name="Straight Connector 10"/>
          <p:cNvCxnSpPr/>
          <p:nvPr/>
        </p:nvCxnSpPr>
        <p:spPr>
          <a:xfrm flipV="1">
            <a:off x="2737137" y="1640058"/>
            <a:ext cx="0" cy="405756"/>
          </a:xfrm>
          <a:prstGeom prst="straightConnector1">
            <a:avLst/>
          </a:prstGeom>
          <a:noFill/>
          <a:ln w="44450">
            <a:solidFill>
              <a:srgbClr val="0070C0"/>
            </a:solidFill>
            <a:prstDash val="solid"/>
          </a:ln>
        </p:spPr>
      </p:cxnSp>
      <p:cxnSp>
        <p:nvCxnSpPr>
          <p:cNvPr id="8" name="Straight Connector 11"/>
          <p:cNvCxnSpPr/>
          <p:nvPr/>
        </p:nvCxnSpPr>
        <p:spPr>
          <a:xfrm flipV="1">
            <a:off x="5119524" y="1909166"/>
            <a:ext cx="0" cy="405756"/>
          </a:xfrm>
          <a:prstGeom prst="straightConnector1">
            <a:avLst/>
          </a:prstGeom>
          <a:noFill/>
          <a:ln w="38100">
            <a:solidFill>
              <a:srgbClr val="0070C0"/>
            </a:solidFill>
            <a:prstDash val="solid"/>
          </a:ln>
        </p:spPr>
      </p:cxnSp>
      <p:cxnSp>
        <p:nvCxnSpPr>
          <p:cNvPr id="9" name="Straight Connector 12"/>
          <p:cNvCxnSpPr/>
          <p:nvPr/>
        </p:nvCxnSpPr>
        <p:spPr>
          <a:xfrm flipV="1">
            <a:off x="6040873" y="2777288"/>
            <a:ext cx="0" cy="405756"/>
          </a:xfrm>
          <a:prstGeom prst="straightConnector1">
            <a:avLst/>
          </a:prstGeom>
          <a:noFill/>
          <a:ln w="38100">
            <a:solidFill>
              <a:srgbClr val="0070C0"/>
            </a:solidFill>
            <a:prstDash val="solid"/>
          </a:ln>
        </p:spPr>
      </p:cxnSp>
      <p:sp>
        <p:nvSpPr>
          <p:cNvPr id="10" name="TextBox 13"/>
          <p:cNvSpPr txBox="1"/>
          <p:nvPr/>
        </p:nvSpPr>
        <p:spPr>
          <a:xfrm>
            <a:off x="6358353" y="1618204"/>
            <a:ext cx="2456252" cy="646334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Enrolment of the 1</a:t>
            </a:r>
            <a:r>
              <a:rPr lang="en-GB" sz="1800" b="0" i="0" u="none" strike="noStrike" kern="1200" cap="none" spc="0" baseline="30000" dirty="0">
                <a:solidFill>
                  <a:srgbClr val="000000"/>
                </a:solidFill>
                <a:uFillTx/>
                <a:latin typeface="Calibri"/>
              </a:rPr>
              <a:t>st</a:t>
            </a:r>
            <a:r>
              <a:rPr lang="en-GB" sz="18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 gen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0" cap="none" spc="0" baseline="0" dirty="0">
                <a:solidFill>
                  <a:srgbClr val="000000"/>
                </a:solidFill>
                <a:uFillTx/>
                <a:latin typeface="Calibri"/>
              </a:rPr>
              <a:t>February 2021</a:t>
            </a: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1" name="TextBox 15"/>
          <p:cNvSpPr txBox="1"/>
          <p:nvPr/>
        </p:nvSpPr>
        <p:spPr>
          <a:xfrm>
            <a:off x="2185608" y="1232885"/>
            <a:ext cx="845682" cy="369335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Nov 19</a:t>
            </a:r>
          </a:p>
        </p:txBody>
      </p:sp>
      <p:sp>
        <p:nvSpPr>
          <p:cNvPr id="12" name="TextBox 16"/>
          <p:cNvSpPr txBox="1"/>
          <p:nvPr/>
        </p:nvSpPr>
        <p:spPr>
          <a:xfrm>
            <a:off x="4645600" y="1385288"/>
            <a:ext cx="845682" cy="369335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Nov 20</a:t>
            </a:r>
          </a:p>
        </p:txBody>
      </p:sp>
      <p:sp>
        <p:nvSpPr>
          <p:cNvPr id="13" name="TextBox 17"/>
          <p:cNvSpPr txBox="1"/>
          <p:nvPr/>
        </p:nvSpPr>
        <p:spPr>
          <a:xfrm>
            <a:off x="5497839" y="3441618"/>
            <a:ext cx="3592650" cy="2123658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1" i="0" u="sng" strike="noStrike" kern="0" cap="none" spc="0" baseline="0" dirty="0">
                <a:solidFill>
                  <a:srgbClr val="FF0000"/>
                </a:solidFill>
                <a:uFillTx/>
                <a:latin typeface="Calibri"/>
              </a:rPr>
              <a:t>Improved policy and Pilot Curricula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1" i="0" u="none" strike="noStrike" kern="0" cap="none" spc="0" baseline="0" dirty="0">
                <a:solidFill>
                  <a:srgbClr val="FF0000"/>
                </a:solidFill>
                <a:uFillTx/>
                <a:latin typeface="Calibri"/>
              </a:rPr>
              <a:t>Running </a:t>
            </a: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1" i="0" u="none" strike="noStrike" kern="1200" cap="none" spc="0" baseline="0" dirty="0" smtClean="0">
                <a:solidFill>
                  <a:srgbClr val="FF0000"/>
                </a:solidFill>
                <a:uFillTx/>
                <a:latin typeface="Calibri"/>
              </a:rPr>
              <a:t>Lessons ongoing</a:t>
            </a: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1" i="0" u="none" strike="noStrike" kern="1200" cap="none" spc="0" baseline="0" dirty="0" smtClean="0">
                <a:solidFill>
                  <a:srgbClr val="FF0000"/>
                </a:solidFill>
                <a:uFillTx/>
                <a:latin typeface="Calibri"/>
              </a:rPr>
              <a:t>Measures </a:t>
            </a:r>
            <a:r>
              <a:rPr lang="en-GB" sz="1600" b="1" i="0" u="none" strike="noStrike" kern="1200" cap="none" spc="0" baseline="0" dirty="0">
                <a:solidFill>
                  <a:srgbClr val="FF0000"/>
                </a:solidFill>
                <a:uFillTx/>
                <a:latin typeface="Calibri"/>
              </a:rPr>
              <a:t>(scholarships </a:t>
            </a:r>
            <a:r>
              <a:rPr lang="en-GB" sz="1600" b="1" i="0" u="none" strike="noStrike" kern="1200" cap="none" spc="0" baseline="0" dirty="0" err="1">
                <a:solidFill>
                  <a:srgbClr val="FF0000"/>
                </a:solidFill>
                <a:uFillTx/>
                <a:latin typeface="Calibri"/>
              </a:rPr>
              <a:t>etc</a:t>
            </a:r>
            <a:r>
              <a:rPr lang="en-GB" sz="1600" b="1" i="0" u="none" strike="noStrike" kern="1200" cap="none" spc="0" baseline="0" dirty="0">
                <a:solidFill>
                  <a:srgbClr val="FF0000"/>
                </a:solidFill>
                <a:uFillTx/>
                <a:latin typeface="Calibri"/>
              </a:rPr>
              <a:t>)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1" i="0" u="none" strike="noStrike" kern="1200" cap="none" spc="0" baseline="0" dirty="0">
                <a:solidFill>
                  <a:srgbClr val="FF0000"/>
                </a:solidFill>
                <a:uFillTx/>
                <a:latin typeface="Calibri"/>
              </a:rPr>
              <a:t>issued</a:t>
            </a: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1" i="0" u="none" strike="noStrike" kern="0" cap="none" spc="0" baseline="0" dirty="0">
                <a:solidFill>
                  <a:srgbClr val="FF0000"/>
                </a:solidFill>
                <a:uFillTx/>
                <a:latin typeface="Calibri"/>
              </a:rPr>
              <a:t>The lessons and research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1" i="0" u="none" strike="noStrike" kern="0" cap="none" spc="0" baseline="0" dirty="0">
                <a:solidFill>
                  <a:srgbClr val="FF0000"/>
                </a:solidFill>
                <a:uFillTx/>
                <a:latin typeface="Calibri"/>
              </a:rPr>
              <a:t>are running</a:t>
            </a: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1" i="0" u="none" strike="noStrike" kern="1200" cap="none" spc="0" baseline="0" dirty="0">
                <a:solidFill>
                  <a:srgbClr val="FF0000"/>
                </a:solidFill>
                <a:uFillTx/>
                <a:latin typeface="Calibri"/>
              </a:rPr>
              <a:t>The lessons and research sustain</a:t>
            </a:r>
          </a:p>
        </p:txBody>
      </p:sp>
      <p:cxnSp>
        <p:nvCxnSpPr>
          <p:cNvPr id="14" name="Straight Arrow Connector 19"/>
          <p:cNvCxnSpPr/>
          <p:nvPr/>
        </p:nvCxnSpPr>
        <p:spPr>
          <a:xfrm flipH="1">
            <a:off x="6040873" y="2263368"/>
            <a:ext cx="316658" cy="513920"/>
          </a:xfrm>
          <a:prstGeom prst="straightConnector1">
            <a:avLst/>
          </a:prstGeom>
          <a:noFill/>
          <a:ln w="9528">
            <a:solidFill>
              <a:srgbClr val="4A7EBB"/>
            </a:solidFill>
            <a:prstDash val="solid"/>
            <a:tailEnd type="arrow"/>
          </a:ln>
        </p:spPr>
      </p:cxnSp>
      <p:sp>
        <p:nvSpPr>
          <p:cNvPr id="15" name="TextBox 20"/>
          <p:cNvSpPr txBox="1"/>
          <p:nvPr/>
        </p:nvSpPr>
        <p:spPr>
          <a:xfrm>
            <a:off x="2999515" y="2610621"/>
            <a:ext cx="2264026" cy="187743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1" i="0" u="sng" strike="noStrike" kern="1200" cap="none" spc="0" baseline="0" dirty="0">
                <a:solidFill>
                  <a:srgbClr val="FF0000"/>
                </a:solidFill>
                <a:uFillTx/>
                <a:latin typeface="Calibri"/>
              </a:rPr>
              <a:t>Pilot Joint </a:t>
            </a:r>
            <a:r>
              <a:rPr lang="en-GB" sz="1800" b="1" i="0" u="none" strike="noStrike" kern="1200" cap="none" spc="0" baseline="0" dirty="0">
                <a:solidFill>
                  <a:srgbClr val="FF0000"/>
                </a:solidFill>
                <a:uFillTx/>
                <a:latin typeface="Calibri"/>
              </a:rPr>
              <a:t>Curricula </a:t>
            </a:r>
            <a:r>
              <a:rPr lang="en-GB" sz="1800" b="1" i="0" u="none" strike="noStrike" kern="0" cap="none" spc="0" baseline="0" dirty="0">
                <a:solidFill>
                  <a:srgbClr val="FF0000"/>
                </a:solidFill>
                <a:uFillTx/>
                <a:latin typeface="Calibri"/>
              </a:rPr>
              <a:t>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1" i="0" u="none" strike="noStrike" kern="0" cap="none" spc="0" baseline="0" dirty="0" smtClean="0">
                <a:solidFill>
                  <a:srgbClr val="FF0000"/>
                </a:solidFill>
                <a:uFillTx/>
                <a:latin typeface="Calibri"/>
              </a:rPr>
              <a:t>prepared</a:t>
            </a:r>
            <a:endParaRPr lang="en-GB" sz="1600" b="1" i="0" u="none" strike="noStrike" kern="0" cap="none" spc="0" baseline="0" dirty="0" smtClean="0">
              <a:solidFill>
                <a:srgbClr val="00B050"/>
              </a:solidFill>
              <a:uFillTx/>
              <a:latin typeface="Calibri"/>
            </a:endParaRP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1" i="0" u="none" strike="noStrike" kern="0" cap="none" spc="0" baseline="0" dirty="0" smtClean="0">
                <a:solidFill>
                  <a:srgbClr val="FF0000"/>
                </a:solidFill>
                <a:uFillTx/>
                <a:latin typeface="Calibri"/>
              </a:rPr>
              <a:t>Curricula </a:t>
            </a:r>
            <a:r>
              <a:rPr lang="en-GB" sz="1600" b="1" i="0" u="none" strike="noStrike" kern="0" cap="none" spc="0" baseline="0" dirty="0">
                <a:solidFill>
                  <a:srgbClr val="FF0000"/>
                </a:solidFill>
                <a:uFillTx/>
                <a:latin typeface="Calibri"/>
              </a:rPr>
              <a:t>prepared</a:t>
            </a: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1" i="0" u="none" strike="noStrike" kern="1200" cap="none" spc="0" baseline="0" dirty="0">
                <a:solidFill>
                  <a:srgbClr val="FF0000"/>
                </a:solidFill>
                <a:uFillTx/>
                <a:latin typeface="Calibri"/>
              </a:rPr>
              <a:t>Curricula approved and accredited</a:t>
            </a: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1" i="0" u="none" strike="noStrike" kern="0" cap="none" spc="0" baseline="0" dirty="0">
                <a:solidFill>
                  <a:srgbClr val="FF0000"/>
                </a:solidFill>
                <a:uFillTx/>
                <a:latin typeface="Calibri"/>
              </a:rPr>
              <a:t>Call for students announced</a:t>
            </a:r>
            <a:endParaRPr lang="en-GB" sz="1600" b="1" i="0" u="none" strike="noStrike" kern="1200" cap="none" spc="0" baseline="0" dirty="0">
              <a:solidFill>
                <a:srgbClr val="FF0000"/>
              </a:solidFill>
              <a:uFillTx/>
              <a:latin typeface="Calibri"/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6215026" y="2453673"/>
            <a:ext cx="1079138" cy="369335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0" cap="none" spc="0" baseline="0" dirty="0">
                <a:solidFill>
                  <a:srgbClr val="000000"/>
                </a:solidFill>
                <a:uFillTx/>
                <a:latin typeface="Calibri"/>
              </a:rPr>
              <a:t>March</a:t>
            </a:r>
            <a:r>
              <a:rPr lang="en-GB" sz="18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 21</a:t>
            </a:r>
          </a:p>
        </p:txBody>
      </p:sp>
      <p:sp>
        <p:nvSpPr>
          <p:cNvPr id="17" name="Right Arrow 3"/>
          <p:cNvSpPr/>
          <p:nvPr/>
        </p:nvSpPr>
        <p:spPr>
          <a:xfrm>
            <a:off x="951451" y="2152497"/>
            <a:ext cx="2232251" cy="45720"/>
          </a:xfrm>
          <a:custGeom>
            <a:avLst>
              <a:gd name="f0" fmla="val 21379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0"/>
              <a:gd name="f11" fmla="+- 0 0 180"/>
              <a:gd name="f12" fmla="*/ f5 1 21600"/>
              <a:gd name="f13" fmla="*/ f6 1 21600"/>
              <a:gd name="f14" fmla="+- f8 0 f7"/>
              <a:gd name="f15" fmla="pin 0 f0 21600"/>
              <a:gd name="f16" fmla="pin 0 f1 10800"/>
              <a:gd name="f17" fmla="*/ f10 f2 1"/>
              <a:gd name="f18" fmla="*/ f11 f2 1"/>
              <a:gd name="f19" fmla="val f15"/>
              <a:gd name="f20" fmla="val f16"/>
              <a:gd name="f21" fmla="*/ f14 1 21600"/>
              <a:gd name="f22" fmla="*/ f15 f12 1"/>
              <a:gd name="f23" fmla="*/ f16 f13 1"/>
              <a:gd name="f24" fmla="*/ f17 1 f4"/>
              <a:gd name="f25" fmla="*/ f18 1 f4"/>
              <a:gd name="f26" fmla="+- 21600 0 f20"/>
              <a:gd name="f27" fmla="+- 21600 0 f19"/>
              <a:gd name="f28" fmla="*/ 0 f21 1"/>
              <a:gd name="f29" fmla="*/ 21600 f21 1"/>
              <a:gd name="f30" fmla="*/ f20 f13 1"/>
              <a:gd name="f31" fmla="*/ f19 f12 1"/>
              <a:gd name="f32" fmla="+- f24 0 f3"/>
              <a:gd name="f33" fmla="+- f25 0 f3"/>
              <a:gd name="f34" fmla="*/ f27 f20 1"/>
              <a:gd name="f35" fmla="*/ f28 1 f21"/>
              <a:gd name="f36" fmla="*/ f29 1 f21"/>
              <a:gd name="f37" fmla="*/ f26 f13 1"/>
              <a:gd name="f38" fmla="*/ f34 1 10800"/>
              <a:gd name="f39" fmla="*/ f35 f12 1"/>
              <a:gd name="f40" fmla="*/ f35 f13 1"/>
              <a:gd name="f41" fmla="*/ f36 f13 1"/>
              <a:gd name="f42" fmla="+- f19 f38 0"/>
              <a:gd name="f43" fmla="*/ f42 f12 1"/>
            </a:gdLst>
            <a:ahLst>
              <a:ahXY gdRefX="f0" minX="f7" maxX="f8" gdRefY="f1" minY="f7" maxY="f9">
                <a:pos x="f22" y="f23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31" y="f40"/>
              </a:cxn>
              <a:cxn ang="f33">
                <a:pos x="f31" y="f41"/>
              </a:cxn>
            </a:cxnLst>
            <a:rect l="f39" t="f30" r="f43" b="f37"/>
            <a:pathLst>
              <a:path w="21600" h="21600">
                <a:moveTo>
                  <a:pt x="f7" y="f20"/>
                </a:moveTo>
                <a:lnTo>
                  <a:pt x="f19" y="f20"/>
                </a:lnTo>
                <a:lnTo>
                  <a:pt x="f19" y="f7"/>
                </a:lnTo>
                <a:lnTo>
                  <a:pt x="f8" y="f9"/>
                </a:lnTo>
                <a:lnTo>
                  <a:pt x="f19" y="f8"/>
                </a:lnTo>
                <a:lnTo>
                  <a:pt x="f19" y="f26"/>
                </a:lnTo>
                <a:lnTo>
                  <a:pt x="f7" y="f26"/>
                </a:lnTo>
                <a:close/>
              </a:path>
            </a:pathLst>
          </a:custGeo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8" name="TextBox 20"/>
          <p:cNvSpPr txBox="1"/>
          <p:nvPr/>
        </p:nvSpPr>
        <p:spPr>
          <a:xfrm>
            <a:off x="1757833" y="5562953"/>
            <a:ext cx="4747400" cy="36933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1" i="0" u="sng" strike="noStrike" kern="0" cap="none" spc="0" baseline="0">
                <a:solidFill>
                  <a:srgbClr val="FF0000"/>
                </a:solidFill>
                <a:uFillTx/>
                <a:latin typeface="Calibri"/>
              </a:rPr>
              <a:t>Dissemination, Quality Control, MAnagment</a:t>
            </a:r>
            <a:endParaRPr lang="en-GB" sz="1800" b="1" i="0" u="none" strike="noStrike" kern="0" cap="none" spc="0" baseline="0">
              <a:solidFill>
                <a:srgbClr val="FF0000"/>
              </a:solidFill>
              <a:uFillTx/>
              <a:latin typeface="Calibri"/>
            </a:endParaRPr>
          </a:p>
        </p:txBody>
      </p:sp>
      <p:cxnSp>
        <p:nvCxnSpPr>
          <p:cNvPr id="19" name="Straight Connector 11"/>
          <p:cNvCxnSpPr/>
          <p:nvPr/>
        </p:nvCxnSpPr>
        <p:spPr>
          <a:xfrm flipV="1">
            <a:off x="4788024" y="1931153"/>
            <a:ext cx="0" cy="405756"/>
          </a:xfrm>
          <a:prstGeom prst="straightConnector1">
            <a:avLst/>
          </a:prstGeom>
          <a:noFill/>
          <a:ln w="50800">
            <a:solidFill>
              <a:srgbClr val="00B050"/>
            </a:solidFill>
            <a:prstDash val="solid"/>
          </a:ln>
        </p:spPr>
      </p:cxnSp>
      <p:sp>
        <p:nvSpPr>
          <p:cNvPr id="20" name="TextBox 16"/>
          <p:cNvSpPr txBox="1"/>
          <p:nvPr/>
        </p:nvSpPr>
        <p:spPr>
          <a:xfrm>
            <a:off x="3809245" y="1475624"/>
            <a:ext cx="761747" cy="369332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 smtClean="0">
                <a:solidFill>
                  <a:srgbClr val="000000"/>
                </a:solidFill>
                <a:latin typeface="Calibri"/>
              </a:rPr>
              <a:t>Sep20</a:t>
            </a: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22" name="Straight Connector 11"/>
          <p:cNvCxnSpPr/>
          <p:nvPr/>
        </p:nvCxnSpPr>
        <p:spPr>
          <a:xfrm flipV="1">
            <a:off x="5796136" y="2800148"/>
            <a:ext cx="0" cy="405756"/>
          </a:xfrm>
          <a:prstGeom prst="straightConnector1">
            <a:avLst/>
          </a:prstGeom>
          <a:noFill/>
          <a:ln w="38100">
            <a:solidFill>
              <a:srgbClr val="00B050"/>
            </a:solidFill>
            <a:prstDash val="solid"/>
          </a:ln>
        </p:spPr>
      </p:cxnSp>
      <p:sp>
        <p:nvSpPr>
          <p:cNvPr id="23" name="TextBox 16"/>
          <p:cNvSpPr txBox="1"/>
          <p:nvPr/>
        </p:nvSpPr>
        <p:spPr>
          <a:xfrm>
            <a:off x="5328511" y="2402341"/>
            <a:ext cx="793807" cy="369332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 smtClean="0">
                <a:solidFill>
                  <a:srgbClr val="000000"/>
                </a:solidFill>
                <a:latin typeface="Calibri"/>
              </a:rPr>
              <a:t>Nov21</a:t>
            </a: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24" name="Straight Connector 12"/>
          <p:cNvCxnSpPr/>
          <p:nvPr/>
        </p:nvCxnSpPr>
        <p:spPr>
          <a:xfrm flipV="1">
            <a:off x="7092280" y="2800148"/>
            <a:ext cx="0" cy="405756"/>
          </a:xfrm>
          <a:prstGeom prst="straightConnector1">
            <a:avLst/>
          </a:prstGeom>
          <a:noFill/>
          <a:ln w="38100">
            <a:solidFill>
              <a:srgbClr val="FF0000"/>
            </a:solidFill>
            <a:prstDash val="solid"/>
          </a:ln>
        </p:spPr>
      </p:cxnSp>
      <p:sp>
        <p:nvSpPr>
          <p:cNvPr id="25" name="TextBox 16"/>
          <p:cNvSpPr txBox="1"/>
          <p:nvPr/>
        </p:nvSpPr>
        <p:spPr>
          <a:xfrm>
            <a:off x="7236296" y="2453676"/>
            <a:ext cx="798617" cy="369332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kern="0" dirty="0" smtClean="0">
                <a:solidFill>
                  <a:srgbClr val="000000"/>
                </a:solidFill>
                <a:latin typeface="Calibri"/>
              </a:rPr>
              <a:t>Oct</a:t>
            </a:r>
            <a:r>
              <a:rPr lang="en-GB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/>
              </a:rPr>
              <a:t> </a:t>
            </a:r>
            <a:r>
              <a:rPr lang="en-GB" sz="18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21</a:t>
            </a:r>
          </a:p>
        </p:txBody>
      </p:sp>
    </p:spTree>
    <p:extLst>
      <p:ext uri="{BB962C8B-B14F-4D97-AF65-F5344CB8AC3E}">
        <p14:creationId xmlns:p14="http://schemas.microsoft.com/office/powerpoint/2010/main" val="40450087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395536" y="-99392"/>
            <a:ext cx="8229600" cy="778099"/>
          </a:xfrm>
        </p:spPr>
        <p:txBody>
          <a:bodyPr/>
          <a:lstStyle/>
          <a:p>
            <a:pPr lvl="0"/>
            <a:r>
              <a:rPr lang="en-GB" dirty="0" smtClean="0"/>
              <a:t>Where we are? 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702094" y="548680"/>
            <a:ext cx="7272808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b="1" dirty="0" smtClean="0"/>
              <a:t>Facts findings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 smtClean="0">
                <a:solidFill>
                  <a:srgbClr val="00B050"/>
                </a:solidFill>
              </a:rPr>
              <a:t>Country reports on state of the art and funding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 smtClean="0">
                <a:solidFill>
                  <a:srgbClr val="00B050"/>
                </a:solidFill>
              </a:rPr>
              <a:t>General reports  on state of the art and funding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 smtClean="0">
                <a:solidFill>
                  <a:srgbClr val="FFC000"/>
                </a:solidFill>
              </a:rPr>
              <a:t>Recommendations (by end of NOV 2019)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 smtClean="0">
                <a:solidFill>
                  <a:srgbClr val="FF0000"/>
                </a:solidFill>
              </a:rPr>
              <a:t>Recommendations proposed and embedded (by end of FEB 2020)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b="1" dirty="0" smtClean="0"/>
              <a:t>Training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 smtClean="0">
                <a:solidFill>
                  <a:srgbClr val="00B050"/>
                </a:solidFill>
              </a:rPr>
              <a:t>Training on different topics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 smtClean="0">
                <a:solidFill>
                  <a:srgbClr val="FFC000"/>
                </a:solidFill>
              </a:rPr>
              <a:t>Training kits available (by end of NOV 2019)</a:t>
            </a:r>
            <a:endParaRPr lang="en-GB" b="1" dirty="0">
              <a:solidFill>
                <a:srgbClr val="FFC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b="1" dirty="0" smtClean="0"/>
              <a:t>Equipment</a:t>
            </a:r>
            <a:endParaRPr lang="en-GB" sz="2800" b="1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 smtClean="0">
                <a:solidFill>
                  <a:srgbClr val="00B050"/>
                </a:solidFill>
              </a:rPr>
              <a:t>Specified</a:t>
            </a:r>
            <a:endParaRPr lang="en-GB" b="1" dirty="0" smtClean="0">
              <a:solidFill>
                <a:srgbClr val="00B050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 smtClean="0">
                <a:solidFill>
                  <a:srgbClr val="FFC000"/>
                </a:solidFill>
              </a:rPr>
              <a:t>Ordered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 smtClean="0">
                <a:solidFill>
                  <a:srgbClr val="FF0000"/>
                </a:solidFill>
              </a:rPr>
              <a:t>Operative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b="1" dirty="0" smtClean="0"/>
              <a:t>Curricula development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 smtClean="0">
                <a:solidFill>
                  <a:srgbClr val="FF0000"/>
                </a:solidFill>
              </a:rPr>
              <a:t>The feasible form of the curricula defined (by mid of Nov 2019)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 smtClean="0">
                <a:solidFill>
                  <a:srgbClr val="FF0000"/>
                </a:solidFill>
              </a:rPr>
              <a:t>Teams formed </a:t>
            </a:r>
            <a:r>
              <a:rPr lang="en-GB" b="1" dirty="0" smtClean="0">
                <a:solidFill>
                  <a:srgbClr val="FF0000"/>
                </a:solidFill>
              </a:rPr>
              <a:t>(by mid of Nov 2019)</a:t>
            </a:r>
            <a:endParaRPr lang="en-GB" b="1" dirty="0" smtClean="0">
              <a:solidFill>
                <a:srgbClr val="FF0000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 smtClean="0">
                <a:solidFill>
                  <a:srgbClr val="FF0000"/>
                </a:solidFill>
              </a:rPr>
              <a:t>Curricula structured </a:t>
            </a:r>
            <a:r>
              <a:rPr lang="en-GB" b="1" dirty="0" smtClean="0">
                <a:solidFill>
                  <a:srgbClr val="FF0000"/>
                </a:solidFill>
              </a:rPr>
              <a:t>(by mid of DEC 2019)</a:t>
            </a:r>
            <a:endParaRPr lang="en-GB" b="1" dirty="0" smtClean="0">
              <a:solidFill>
                <a:srgbClr val="FF0000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 smtClean="0">
                <a:solidFill>
                  <a:srgbClr val="FF0000"/>
                </a:solidFill>
              </a:rPr>
              <a:t>Curricula developed </a:t>
            </a:r>
            <a:r>
              <a:rPr lang="en-GB" b="1" dirty="0" smtClean="0">
                <a:solidFill>
                  <a:srgbClr val="FF0000"/>
                </a:solidFill>
              </a:rPr>
              <a:t>(by mid of JAN 2020)</a:t>
            </a:r>
            <a:endParaRPr lang="en-GB" b="1" dirty="0" smtClean="0">
              <a:solidFill>
                <a:srgbClr val="FF0000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 smtClean="0">
                <a:solidFill>
                  <a:srgbClr val="FF0000"/>
                </a:solidFill>
              </a:rPr>
              <a:t>Accreditation submitted  (by mid of FEB</a:t>
            </a:r>
            <a:endParaRPr lang="en-GB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38721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375132" y="0"/>
            <a:ext cx="8229600" cy="778099"/>
          </a:xfrm>
        </p:spPr>
        <p:txBody>
          <a:bodyPr/>
          <a:lstStyle/>
          <a:p>
            <a:pPr lvl="0"/>
            <a:r>
              <a:rPr lang="en-GB" dirty="0" smtClean="0"/>
              <a:t>Where we are? 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683568" y="764704"/>
            <a:ext cx="727280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 smtClean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b="1" dirty="0" smtClean="0"/>
              <a:t>Dissemination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b="1" dirty="0" smtClean="0"/>
              <a:t>Ongoing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b="1" dirty="0" smtClean="0"/>
              <a:t>Albanian partner to improve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/>
              <a:t>Management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dirty="0" smtClean="0"/>
              <a:t>Ongoing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dirty="0" smtClean="0"/>
              <a:t>Before Vienna meeting to </a:t>
            </a:r>
            <a:r>
              <a:rPr lang="en-GB" sz="2400" dirty="0" err="1" smtClean="0"/>
              <a:t>colect</a:t>
            </a:r>
            <a:r>
              <a:rPr lang="en-GB" sz="2400" dirty="0" smtClean="0"/>
              <a:t> docs for first year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375132" y="0"/>
            <a:ext cx="8229600" cy="778099"/>
          </a:xfrm>
        </p:spPr>
        <p:txBody>
          <a:bodyPr/>
          <a:lstStyle/>
          <a:p>
            <a:pPr lvl="0"/>
            <a:r>
              <a:rPr lang="en-GB" dirty="0" smtClean="0"/>
              <a:t>Output of this meeting? 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683568" y="764704"/>
            <a:ext cx="727280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 smtClean="0">
              <a:solidFill>
                <a:srgbClr val="FF0000"/>
              </a:solidFill>
            </a:endParaRPr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n-GB" sz="2800" b="1" dirty="0" smtClean="0">
                <a:solidFill>
                  <a:srgbClr val="FF0000"/>
                </a:solidFill>
              </a:rPr>
              <a:t>The training on Collaborative Doc. Programme performed!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n-GB" sz="2800" b="1" dirty="0" smtClean="0">
                <a:solidFill>
                  <a:srgbClr val="FF0000"/>
                </a:solidFill>
              </a:rPr>
              <a:t>The feasible form of the curricula defined!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/>
              <a:t>Teams formed!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/>
              <a:t>Advisory body formed to follow teams works!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/>
              <a:t>Till Maribor Workshop the partners to have the structure of the curricula!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/>
              <a:t>To agree on Maribor Meeting Programme!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/>
              <a:t>Training kit form to be defined!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83560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GB" sz="3200" dirty="0" smtClean="0"/>
              <a:t>Thanks to BB Team for Excellent organisation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Your </a:t>
            </a:r>
            <a:r>
              <a:rPr lang="en-GB" dirty="0"/>
              <a:t>questions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en-GB"/>
              <a:t>Thanks!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RDS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MARDS%20Template</Template>
  <TotalTime>692</TotalTime>
  <Words>311</Words>
  <Application>Microsoft Office PowerPoint</Application>
  <PresentationFormat>On-screen Show (4:3)</PresentationFormat>
  <Paragraphs>74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MARDS Template</vt:lpstr>
      <vt:lpstr>PowerPoint Presentation</vt:lpstr>
      <vt:lpstr>Notes from Coordinator</vt:lpstr>
      <vt:lpstr>MARDS time-line </vt:lpstr>
      <vt:lpstr>Where we are? </vt:lpstr>
      <vt:lpstr>Where we are? </vt:lpstr>
      <vt:lpstr>Output of this meeting? </vt:lpstr>
      <vt:lpstr>Thanks to BB Team for Excellent organisation Your questions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Radovan Stojanovic</dc:creator>
  <cp:lastModifiedBy>Radovan Stojanovic</cp:lastModifiedBy>
  <cp:revision>16</cp:revision>
  <dcterms:created xsi:type="dcterms:W3CDTF">2019-06-04T05:22:17Z</dcterms:created>
  <dcterms:modified xsi:type="dcterms:W3CDTF">2019-10-03T07:05:39Z</dcterms:modified>
</cp:coreProperties>
</file>