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6" r:id="rId6"/>
    <p:sldId id="268" r:id="rId7"/>
    <p:sldId id="260" r:id="rId8"/>
    <p:sldId id="261" r:id="rId9"/>
    <p:sldId id="262" r:id="rId10"/>
    <p:sldId id="263" r:id="rId11"/>
    <p:sldId id="264" r:id="rId12"/>
    <p:sldId id="265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4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15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20EF95-E232-483A-B08A-E0A088B080A7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2AABB1-33D0-490A-8F65-0E2FCBEECD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199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459BD8-427A-43A6-AEE0-A6CAE913F694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69034-12FB-4A4C-B885-362305F2F5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379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69034-12FB-4A4C-B885-362305F2F51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463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2FCDE-7375-41A6-AA58-C5A8488922D6}" type="datetime1">
              <a:rPr lang="en-GB" smtClean="0"/>
              <a:t>04/03/2021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Kick-off Meeting, Montenegro, February 2019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D6A1-B084-4740-A66C-CD90010B0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456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832D-DA70-4815-903C-E4EC4C980648}" type="datetime1">
              <a:rPr lang="en-GB" smtClean="0"/>
              <a:t>04/03/2021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Kick-off Meeting, Montenegro, February 2019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D6A1-B084-4740-A66C-CD90010B0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309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5B5E6-9999-49CE-B7AE-EB5D93D104CD}" type="datetime1">
              <a:rPr lang="en-GB" smtClean="0"/>
              <a:t>04/03/2021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Kick-off Meeting, Montenegro, February 2019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D6A1-B084-4740-A66C-CD90010B0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037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1579E-C215-4D46-9F00-FCE9803D788E}" type="datetime1">
              <a:rPr lang="en-GB" smtClean="0"/>
              <a:t>04/03/2021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Kick-off Meeting, Montenegro, February 2019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D6A1-B084-4740-A66C-CD90010B0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846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8C20D-129E-4D9E-A2A0-CE5AE34E94CA}" type="datetime1">
              <a:rPr lang="en-GB" smtClean="0"/>
              <a:t>04/03/2021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Kick-off Meeting, Montenegro, February 2019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D6A1-B084-4740-A66C-CD90010B0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090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F1A2A-9ECF-4D79-91A4-DAAC98D7228B}" type="datetime1">
              <a:rPr lang="en-GB" smtClean="0"/>
              <a:t>04/03/2021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Kick-off Meeting, Montenegro, February 2019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D6A1-B084-4740-A66C-CD90010B0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85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45E0A-BB7C-4686-AA14-D829870E7BD4}" type="datetime1">
              <a:rPr lang="en-GB" smtClean="0"/>
              <a:t>04/03/2021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Kick-off Meeting, Montenegro, February 2019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D6A1-B084-4740-A66C-CD90010B0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014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52E2C-97E9-406C-99AF-A30B15C11132}" type="datetime1">
              <a:rPr lang="en-GB" smtClean="0"/>
              <a:t>04/03/2021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Kick-off Meeting, Montenegro, February 2019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D6A1-B084-4740-A66C-CD90010B0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23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67B0-696B-43D6-84E1-A6BFB22C1749}" type="datetime1">
              <a:rPr lang="en-GB" smtClean="0"/>
              <a:t>04/03/2021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Kick-off Meeting, Montenegro, February 2019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D6A1-B084-4740-A66C-CD90010B0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100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DFD6A-16C4-48AC-BE67-FD7EA4E79F39}" type="datetime1">
              <a:rPr lang="en-GB" smtClean="0"/>
              <a:t>04/03/2021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Kick-off Meeting, Montenegro, February 2019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D6A1-B084-4740-A66C-CD90010B0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163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5710C-0DB5-41CF-9E53-ADC57AB88758}" type="datetime1">
              <a:rPr lang="en-GB" smtClean="0"/>
              <a:t>04/03/2021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Kick-off Meeting, Montenegro, February 2019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D6A1-B084-4740-A66C-CD90010B0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14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07E5E-4000-4743-BDAD-5F6D44221742}" type="datetime1">
              <a:rPr lang="en-GB" smtClean="0"/>
              <a:t>04/03/2021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Kick-off Meeting, Montenegro, February 2019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BD6A1-B084-4740-A66C-CD90010B0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987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ards.ucg.ac.me/workflow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rds.ucg.ac.me/docs/tracker3%20years.xlsx" TargetMode="External"/><Relationship Id="rId2" Type="http://schemas.openxmlformats.org/officeDocument/2006/relationships/hyperlink" Target="https://www.mards.ucg.ac.me/workflow.html#O37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ards.ucg.ac.me/images/tracker3%20years-png.pn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6000" dirty="0" smtClean="0"/>
              <a:t>MARDS, NEO </a:t>
            </a:r>
            <a:r>
              <a:rPr lang="en-US" sz="6000" dirty="0"/>
              <a:t>Monitoring </a:t>
            </a:r>
            <a:r>
              <a:rPr lang="en-US" sz="6000" dirty="0" smtClean="0"/>
              <a:t>Visit #3</a:t>
            </a:r>
            <a:endParaRPr lang="en-GB" sz="6000" b="1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3524258"/>
            <a:ext cx="6400800" cy="1752600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solidFill>
                  <a:srgbClr val="002060"/>
                </a:solidFill>
              </a:rPr>
              <a:t>Overview by</a:t>
            </a:r>
          </a:p>
          <a:p>
            <a:r>
              <a:rPr lang="en-GB" sz="2800" dirty="0" err="1" smtClean="0">
                <a:solidFill>
                  <a:srgbClr val="002060"/>
                </a:solidFill>
              </a:rPr>
              <a:t>Prof.</a:t>
            </a:r>
            <a:r>
              <a:rPr lang="en-GB" sz="2800" dirty="0" smtClean="0">
                <a:solidFill>
                  <a:srgbClr val="002060"/>
                </a:solidFill>
              </a:rPr>
              <a:t> dr Radovan Stojanovic</a:t>
            </a:r>
          </a:p>
          <a:p>
            <a:r>
              <a:rPr lang="en-GB" sz="2400" dirty="0" smtClean="0">
                <a:solidFill>
                  <a:srgbClr val="002060"/>
                </a:solidFill>
              </a:rPr>
              <a:t>University of Montenegro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248000" cy="365125"/>
          </a:xfrm>
        </p:spPr>
        <p:txBody>
          <a:bodyPr/>
          <a:lstStyle/>
          <a:p>
            <a:r>
              <a:rPr lang="en-GB" dirty="0" smtClean="0"/>
              <a:t>Kick-off Meeting, Montenegro, February 2019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941168"/>
            <a:ext cx="671381" cy="67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88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Main </a:t>
            </a:r>
            <a:r>
              <a:rPr lang="en-US" b="1" dirty="0" smtClean="0"/>
              <a:t>problems and mitigation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Paying to partners</a:t>
            </a:r>
            <a:endParaRPr lang="en-US" sz="2200" b="1" u="sng" dirty="0" smtClean="0">
              <a:solidFill>
                <a:srgbClr val="FF0000"/>
              </a:solidFill>
            </a:endParaRPr>
          </a:p>
          <a:p>
            <a:pPr lvl="1"/>
            <a:r>
              <a:rPr lang="en-US" sz="2200" b="1" dirty="0" smtClean="0">
                <a:solidFill>
                  <a:srgbClr val="002060"/>
                </a:solidFill>
              </a:rPr>
              <a:t>Till end of the March 2021, Audit to finish job or to cancel agreement, Responsible, </a:t>
            </a:r>
            <a:r>
              <a:rPr lang="en-US" sz="2200" b="1" dirty="0" err="1" smtClean="0">
                <a:solidFill>
                  <a:srgbClr val="002060"/>
                </a:solidFill>
              </a:rPr>
              <a:t>Vladan</a:t>
            </a:r>
            <a:r>
              <a:rPr lang="en-US" sz="2200" b="1" dirty="0" smtClean="0">
                <a:solidFill>
                  <a:srgbClr val="002060"/>
                </a:solidFill>
              </a:rPr>
              <a:t>, Nikola, Vesna </a:t>
            </a:r>
            <a:r>
              <a:rPr lang="en-US" sz="2200" b="1" dirty="0" err="1" smtClean="0">
                <a:solidFill>
                  <a:srgbClr val="002060"/>
                </a:solidFill>
              </a:rPr>
              <a:t>Rasovic</a:t>
            </a:r>
            <a:endParaRPr lang="en-US" sz="2200" b="1" dirty="0">
              <a:solidFill>
                <a:srgbClr val="002060"/>
              </a:solidFill>
            </a:endParaRPr>
          </a:p>
          <a:p>
            <a:r>
              <a:rPr lang="en-US" sz="2200" b="1" dirty="0" smtClean="0">
                <a:solidFill>
                  <a:srgbClr val="FF0000"/>
                </a:solidFill>
              </a:rPr>
              <a:t>Paying to external experts</a:t>
            </a:r>
            <a:endParaRPr lang="en-US" sz="2200" b="1" u="sng" dirty="0" smtClean="0">
              <a:solidFill>
                <a:srgbClr val="FF0000"/>
              </a:solidFill>
            </a:endParaRPr>
          </a:p>
          <a:p>
            <a:pPr lvl="1"/>
            <a:r>
              <a:rPr lang="en-US" sz="2200" b="1" dirty="0" smtClean="0">
                <a:solidFill>
                  <a:srgbClr val="002060"/>
                </a:solidFill>
              </a:rPr>
              <a:t>Till June 2021, after approval of firs QR from </a:t>
            </a:r>
            <a:r>
              <a:rPr lang="en-US" sz="2200" b="1" dirty="0" err="1" smtClean="0">
                <a:solidFill>
                  <a:srgbClr val="002060"/>
                </a:solidFill>
              </a:rPr>
              <a:t>Matjaz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Debevc</a:t>
            </a:r>
            <a:endParaRPr lang="en-US" sz="2200" b="1" dirty="0" smtClean="0">
              <a:solidFill>
                <a:srgbClr val="002060"/>
              </a:solidFill>
            </a:endParaRPr>
          </a:p>
          <a:p>
            <a:r>
              <a:rPr lang="en-US" sz="2200" b="1" dirty="0">
                <a:solidFill>
                  <a:srgbClr val="FF0000"/>
                </a:solidFill>
              </a:rPr>
              <a:t>Paying to </a:t>
            </a:r>
            <a:r>
              <a:rPr lang="en-US" sz="2200" b="1" dirty="0" smtClean="0">
                <a:solidFill>
                  <a:srgbClr val="FF0000"/>
                </a:solidFill>
              </a:rPr>
              <a:t>others (translators, subcontracting </a:t>
            </a:r>
            <a:r>
              <a:rPr lang="en-US" sz="2200" b="1" dirty="0" err="1" smtClean="0">
                <a:solidFill>
                  <a:srgbClr val="FF0000"/>
                </a:solidFill>
              </a:rPr>
              <a:t>etc</a:t>
            </a:r>
            <a:r>
              <a:rPr lang="en-US" sz="2200" b="1" dirty="0">
                <a:solidFill>
                  <a:srgbClr val="FF0000"/>
                </a:solidFill>
              </a:rPr>
              <a:t>)</a:t>
            </a:r>
            <a:endParaRPr lang="en-US" sz="2200" b="1" u="sng" dirty="0">
              <a:solidFill>
                <a:srgbClr val="FF0000"/>
              </a:solidFill>
            </a:endParaRPr>
          </a:p>
          <a:p>
            <a:pPr lvl="1"/>
            <a:r>
              <a:rPr lang="en-US" sz="2200" b="1" dirty="0" smtClean="0">
                <a:solidFill>
                  <a:srgbClr val="002060"/>
                </a:solidFill>
              </a:rPr>
              <a:t>Radovan Stojanovic, Vesna </a:t>
            </a:r>
            <a:r>
              <a:rPr lang="en-US" sz="2200" b="1" dirty="0" err="1" smtClean="0">
                <a:solidFill>
                  <a:srgbClr val="002060"/>
                </a:solidFill>
              </a:rPr>
              <a:t>Rasovic</a:t>
            </a:r>
            <a:r>
              <a:rPr lang="en-US" sz="2200" b="1" dirty="0" smtClean="0">
                <a:solidFill>
                  <a:srgbClr val="002060"/>
                </a:solidFill>
              </a:rPr>
              <a:t>, </a:t>
            </a:r>
            <a:r>
              <a:rPr lang="en-US" sz="2200" b="1" dirty="0" err="1" smtClean="0">
                <a:solidFill>
                  <a:srgbClr val="002060"/>
                </a:solidFill>
              </a:rPr>
              <a:t>Vladav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Perazic</a:t>
            </a:r>
            <a:endParaRPr lang="en-US" sz="2200" b="1" dirty="0" smtClean="0">
              <a:solidFill>
                <a:srgbClr val="002060"/>
              </a:solidFill>
            </a:endParaRPr>
          </a:p>
          <a:p>
            <a:r>
              <a:rPr lang="en-US" sz="2200" b="1" dirty="0" smtClean="0">
                <a:solidFill>
                  <a:srgbClr val="FF0000"/>
                </a:solidFill>
              </a:rPr>
              <a:t>Subscription (</a:t>
            </a:r>
            <a:r>
              <a:rPr lang="en-US" sz="2200" b="1" dirty="0" err="1" smtClean="0">
                <a:solidFill>
                  <a:srgbClr val="FF0000"/>
                </a:solidFill>
              </a:rPr>
              <a:t>upis</a:t>
            </a:r>
            <a:r>
              <a:rPr lang="en-US" sz="2200" b="1" dirty="0">
                <a:solidFill>
                  <a:srgbClr val="FF0000"/>
                </a:solidFill>
              </a:rPr>
              <a:t>)</a:t>
            </a:r>
            <a:r>
              <a:rPr lang="en-US" sz="2200" b="1" dirty="0" smtClean="0">
                <a:solidFill>
                  <a:srgbClr val="FF0000"/>
                </a:solidFill>
              </a:rPr>
              <a:t> </a:t>
            </a:r>
            <a:r>
              <a:rPr lang="en-US" sz="2200" b="1" dirty="0">
                <a:solidFill>
                  <a:srgbClr val="FF0000"/>
                </a:solidFill>
              </a:rPr>
              <a:t>(translators, subcontracting </a:t>
            </a:r>
            <a:r>
              <a:rPr lang="en-US" sz="2200" b="1" dirty="0" err="1">
                <a:solidFill>
                  <a:srgbClr val="FF0000"/>
                </a:solidFill>
              </a:rPr>
              <a:t>etc</a:t>
            </a:r>
            <a:r>
              <a:rPr lang="en-US" sz="2200" b="1" dirty="0">
                <a:solidFill>
                  <a:srgbClr val="FF0000"/>
                </a:solidFill>
              </a:rPr>
              <a:t>)</a:t>
            </a:r>
            <a:endParaRPr lang="en-US" sz="2200" b="1" u="sng" dirty="0">
              <a:solidFill>
                <a:srgbClr val="FF0000"/>
              </a:solidFill>
            </a:endParaRPr>
          </a:p>
          <a:p>
            <a:pPr lvl="1"/>
            <a:r>
              <a:rPr lang="en-US" sz="1800" b="1" dirty="0" smtClean="0">
                <a:solidFill>
                  <a:srgbClr val="002060"/>
                </a:solidFill>
              </a:rPr>
              <a:t>Predrag Miranovic and </a:t>
            </a:r>
            <a:r>
              <a:rPr lang="en-US" sz="1800" b="1" dirty="0" err="1" smtClean="0">
                <a:solidFill>
                  <a:srgbClr val="002060"/>
                </a:solidFill>
              </a:rPr>
              <a:t>Nedjeljko</a:t>
            </a:r>
            <a:r>
              <a:rPr lang="en-US" sz="1800" b="1" dirty="0" smtClean="0">
                <a:solidFill>
                  <a:srgbClr val="002060"/>
                </a:solidFill>
              </a:rPr>
              <a:t> Latinovic </a:t>
            </a:r>
            <a:endParaRPr lang="en-US" sz="1800" b="1" dirty="0">
              <a:solidFill>
                <a:srgbClr val="002060"/>
              </a:solidFill>
            </a:endParaRPr>
          </a:p>
          <a:p>
            <a:pPr marL="457200" lvl="1" indent="-457200"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      Helping Albanian partner</a:t>
            </a:r>
            <a:endParaRPr lang="en-US" sz="1800" b="1" u="sng" dirty="0">
              <a:solidFill>
                <a:srgbClr val="FF0000"/>
              </a:solidFill>
            </a:endParaRPr>
          </a:p>
          <a:p>
            <a:pPr lvl="1"/>
            <a:r>
              <a:rPr lang="en-US" sz="2200" dirty="0" smtClean="0">
                <a:solidFill>
                  <a:srgbClr val="002060"/>
                </a:solidFill>
              </a:rPr>
              <a:t>Radovan Stojanovic, Arjeta, </a:t>
            </a:r>
            <a:r>
              <a:rPr lang="en-US" sz="2200" dirty="0" err="1" smtClean="0">
                <a:solidFill>
                  <a:srgbClr val="002060"/>
                </a:solidFill>
              </a:rPr>
              <a:t>Betim</a:t>
            </a:r>
            <a:endParaRPr lang="en-US" sz="2200" dirty="0">
              <a:solidFill>
                <a:srgbClr val="002060"/>
              </a:solidFill>
            </a:endParaRPr>
          </a:p>
          <a:p>
            <a:pPr lvl="1"/>
            <a:endParaRPr lang="en-US" sz="2400" b="1" dirty="0" smtClean="0"/>
          </a:p>
          <a:p>
            <a:pPr marL="457200" lvl="1" indent="0">
              <a:buNone/>
            </a:pPr>
            <a:endParaRPr lang="en-US" sz="2400" b="1" dirty="0"/>
          </a:p>
          <a:p>
            <a:pPr marL="457200" lvl="1" indent="0">
              <a:buNone/>
            </a:pPr>
            <a:endParaRPr lang="en-US" sz="2200" b="1" dirty="0" smtClean="0">
              <a:solidFill>
                <a:srgbClr val="FF0000"/>
              </a:solidFill>
            </a:endParaRPr>
          </a:p>
          <a:p>
            <a:endParaRPr lang="en-US" sz="4200" b="1" dirty="0" smtClean="0"/>
          </a:p>
          <a:p>
            <a:pPr marL="0" indent="0">
              <a:buNone/>
            </a:pPr>
            <a:endParaRPr lang="en-US" sz="4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Kick-off Meeting, Montenegro, February 2019</a:t>
            </a:r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6516216" y="1169313"/>
            <a:ext cx="1176669" cy="430887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Problem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40352" y="1169313"/>
            <a:ext cx="1401922" cy="430887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002060"/>
                </a:solidFill>
              </a:rPr>
              <a:t>Mitigation</a:t>
            </a:r>
            <a:endParaRPr lang="en-US" sz="2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316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Main </a:t>
            </a:r>
            <a:r>
              <a:rPr lang="en-US" b="1" dirty="0" smtClean="0"/>
              <a:t>problems and mitigation?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Management activities</a:t>
            </a:r>
          </a:p>
          <a:p>
            <a:pPr lvl="1"/>
            <a:r>
              <a:rPr lang="en-US" sz="2400" b="1" dirty="0">
                <a:solidFill>
                  <a:srgbClr val="002060"/>
                </a:solidFill>
              </a:rPr>
              <a:t>Radovan Stojanovic, </a:t>
            </a:r>
            <a:r>
              <a:rPr lang="en-US" sz="2400" b="1" dirty="0" err="1">
                <a:solidFill>
                  <a:srgbClr val="002060"/>
                </a:solidFill>
              </a:rPr>
              <a:t>Mladen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Perazic</a:t>
            </a:r>
            <a:r>
              <a:rPr lang="en-US" sz="2400" b="1" dirty="0">
                <a:solidFill>
                  <a:srgbClr val="002060"/>
                </a:solidFill>
              </a:rPr>
              <a:t>, Ana </a:t>
            </a:r>
            <a:r>
              <a:rPr lang="en-US" sz="2400" b="1" dirty="0" err="1">
                <a:solidFill>
                  <a:srgbClr val="002060"/>
                </a:solidFill>
              </a:rPr>
              <a:t>Trninic</a:t>
            </a:r>
            <a:endParaRPr lang="en-US" sz="2400" b="1" dirty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Dissemination activities, </a:t>
            </a:r>
            <a:r>
              <a:rPr lang="en-US" sz="2400" b="1" dirty="0" err="1">
                <a:solidFill>
                  <a:srgbClr val="FF0000"/>
                </a:solidFill>
              </a:rPr>
              <a:t>saradnja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sa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privredom</a:t>
            </a:r>
            <a:endParaRPr lang="en-US" sz="2400" b="1" dirty="0">
              <a:solidFill>
                <a:srgbClr val="FF0000"/>
              </a:solidFill>
            </a:endParaRPr>
          </a:p>
          <a:p>
            <a:pPr lvl="1"/>
            <a:r>
              <a:rPr lang="en-US" sz="2400" b="1" dirty="0">
                <a:solidFill>
                  <a:srgbClr val="002060"/>
                </a:solidFill>
              </a:rPr>
              <a:t>Nikolina </a:t>
            </a:r>
            <a:r>
              <a:rPr lang="en-US" sz="2400" b="1" dirty="0" err="1">
                <a:solidFill>
                  <a:srgbClr val="002060"/>
                </a:solidFill>
              </a:rPr>
              <a:t>Radulovic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Mladen</a:t>
            </a:r>
            <a:r>
              <a:rPr lang="en-US" sz="2400" b="1" dirty="0">
                <a:solidFill>
                  <a:srgbClr val="002060"/>
                </a:solidFill>
              </a:rPr>
              <a:t> Tanja, Sandra, Albanian side 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Doctoral colloquium </a:t>
            </a:r>
            <a:endParaRPr lang="en-US" sz="2400" b="1" dirty="0">
              <a:solidFill>
                <a:srgbClr val="FF0000"/>
              </a:solidFill>
            </a:endParaRPr>
          </a:p>
          <a:p>
            <a:pPr lvl="1"/>
            <a:r>
              <a:rPr lang="en-US" sz="2400" b="1" dirty="0" smtClean="0">
                <a:solidFill>
                  <a:srgbClr val="002060"/>
                </a:solidFill>
              </a:rPr>
              <a:t>Biljana </a:t>
            </a:r>
            <a:r>
              <a:rPr lang="en-US" sz="2400" b="1" dirty="0" err="1" smtClean="0">
                <a:solidFill>
                  <a:srgbClr val="002060"/>
                </a:solidFill>
              </a:rPr>
              <a:t>Scepanovic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r>
              <a:rPr lang="en-US" sz="2400" b="1" dirty="0" smtClean="0">
                <a:solidFill>
                  <a:srgbClr val="FF0000"/>
                </a:solidFill>
              </a:rPr>
              <a:t>Lessons and implementation  for 1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st</a:t>
            </a:r>
            <a:r>
              <a:rPr lang="en-US" sz="2400" b="1" dirty="0" smtClean="0">
                <a:solidFill>
                  <a:srgbClr val="FF0000"/>
                </a:solidFill>
              </a:rPr>
              <a:t> year</a:t>
            </a:r>
            <a:endParaRPr lang="en-US" sz="2400" b="1" dirty="0">
              <a:solidFill>
                <a:srgbClr val="FF0000"/>
              </a:solidFill>
            </a:endParaRPr>
          </a:p>
          <a:p>
            <a:pPr lvl="1"/>
            <a:r>
              <a:rPr lang="en-US" sz="2400" b="1" dirty="0" smtClean="0">
                <a:solidFill>
                  <a:srgbClr val="002060"/>
                </a:solidFill>
              </a:rPr>
              <a:t>Centre for Doctoral Studies</a:t>
            </a:r>
            <a:endParaRPr lang="en-US" sz="2400" b="1" dirty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1800" b="1" dirty="0" smtClean="0"/>
          </a:p>
          <a:p>
            <a:pPr marL="457200" lvl="1" indent="0">
              <a:buNone/>
            </a:pPr>
            <a:endParaRPr lang="en-US" sz="2200" b="1" dirty="0" smtClean="0">
              <a:solidFill>
                <a:srgbClr val="FF0000"/>
              </a:solidFill>
            </a:endParaRPr>
          </a:p>
          <a:p>
            <a:endParaRPr lang="en-US" sz="4200" b="1" dirty="0" smtClean="0"/>
          </a:p>
          <a:p>
            <a:pPr marL="0" indent="0">
              <a:buNone/>
            </a:pPr>
            <a:endParaRPr lang="en-US" sz="4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Kick-off Meeting, Montenegro, February 2019</a:t>
            </a:r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6516216" y="1169313"/>
            <a:ext cx="1176669" cy="430887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Problem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40352" y="1169313"/>
            <a:ext cx="1401922" cy="430887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002060"/>
                </a:solidFill>
              </a:rPr>
              <a:t>Mitigation</a:t>
            </a:r>
            <a:endParaRPr lang="en-US" sz="2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883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799"/>
            <a:ext cx="8229600" cy="1143000"/>
          </a:xfrm>
        </p:spPr>
        <p:txBody>
          <a:bodyPr/>
          <a:lstStyle/>
          <a:p>
            <a:r>
              <a:rPr lang="en-US" b="1" dirty="0" smtClean="0"/>
              <a:t>My opinion (recommendations)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686800" cy="5184576"/>
          </a:xfrm>
        </p:spPr>
        <p:txBody>
          <a:bodyPr>
            <a:normAutofit fontScale="25000" lnSpcReduction="20000"/>
          </a:bodyPr>
          <a:lstStyle/>
          <a:p>
            <a:r>
              <a:rPr lang="en-US" sz="8000" b="1" dirty="0" err="1" smtClean="0">
                <a:solidFill>
                  <a:srgbClr val="FF0000"/>
                </a:solidFill>
              </a:rPr>
              <a:t>Covid</a:t>
            </a:r>
            <a:r>
              <a:rPr lang="en-US" sz="8000" b="1" dirty="0" smtClean="0">
                <a:solidFill>
                  <a:srgbClr val="FF0000"/>
                </a:solidFill>
              </a:rPr>
              <a:t> 19 problem </a:t>
            </a:r>
            <a:r>
              <a:rPr lang="en-US" sz="8000" b="1" dirty="0" err="1" smtClean="0">
                <a:solidFill>
                  <a:srgbClr val="FF0000"/>
                </a:solidFill>
              </a:rPr>
              <a:t>partialy</a:t>
            </a:r>
            <a:r>
              <a:rPr lang="en-US" sz="8000" b="1" dirty="0" smtClean="0">
                <a:solidFill>
                  <a:srgbClr val="FF0000"/>
                </a:solidFill>
              </a:rPr>
              <a:t> damaged project. University of Montenegro delayed activities, sometimes without any rationale reason.  Albanian side do not follow EU agenda and Erasmus Rules. </a:t>
            </a:r>
            <a:endParaRPr lang="en-US" sz="8000" b="1" dirty="0" smtClean="0"/>
          </a:p>
          <a:p>
            <a:r>
              <a:rPr lang="en-US" sz="7000" b="1" dirty="0" smtClean="0"/>
              <a:t>Priorities of priorities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7600" b="1" dirty="0" smtClean="0"/>
              <a:t>Request for extension (rector, coordinator, </a:t>
            </a:r>
            <a:r>
              <a:rPr lang="en-US" sz="7600" b="1" dirty="0" err="1" smtClean="0"/>
              <a:t>int</a:t>
            </a:r>
            <a:r>
              <a:rPr lang="en-US" sz="7600" b="1" dirty="0" smtClean="0"/>
              <a:t> office), </a:t>
            </a:r>
            <a:r>
              <a:rPr lang="en-US" sz="7600" b="1" dirty="0" smtClean="0">
                <a:solidFill>
                  <a:srgbClr val="FF0000"/>
                </a:solidFill>
              </a:rPr>
              <a:t>next 15 days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7600" b="1" dirty="0"/>
              <a:t> </a:t>
            </a:r>
            <a:r>
              <a:rPr lang="en-US" sz="7600" b="1" dirty="0" smtClean="0"/>
              <a:t>Info about changing partners (rectors, coordinators, changed partners, </a:t>
            </a:r>
            <a:r>
              <a:rPr lang="en-US" sz="7600" b="1" dirty="0" err="1" smtClean="0"/>
              <a:t>int</a:t>
            </a:r>
            <a:r>
              <a:rPr lang="en-US" sz="7600" b="1" dirty="0" smtClean="0"/>
              <a:t> office), </a:t>
            </a:r>
            <a:r>
              <a:rPr lang="en-US" sz="7600" b="1" dirty="0" smtClean="0">
                <a:solidFill>
                  <a:srgbClr val="FF0000"/>
                </a:solidFill>
              </a:rPr>
              <a:t>next 15 days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7600" b="1" dirty="0" smtClean="0"/>
              <a:t>Application for accreditation to </a:t>
            </a:r>
            <a:r>
              <a:rPr lang="en-US" sz="7600" b="1" dirty="0" err="1">
                <a:solidFill>
                  <a:srgbClr val="002060"/>
                </a:solidFill>
              </a:rPr>
              <a:t>to</a:t>
            </a:r>
            <a:r>
              <a:rPr lang="en-US" sz="7600" b="1" dirty="0">
                <a:solidFill>
                  <a:srgbClr val="002060"/>
                </a:solidFill>
              </a:rPr>
              <a:t> AKOKVO</a:t>
            </a:r>
            <a:r>
              <a:rPr lang="en-US" sz="7600" b="1" dirty="0" smtClean="0"/>
              <a:t> (Rector, </a:t>
            </a:r>
            <a:r>
              <a:rPr lang="en-US" sz="7600" b="1" dirty="0" err="1" smtClean="0"/>
              <a:t>Pekovic</a:t>
            </a:r>
            <a:r>
              <a:rPr lang="en-US" sz="7600" b="1" dirty="0" smtClean="0"/>
              <a:t>, Miranovic, administrator), </a:t>
            </a:r>
            <a:r>
              <a:rPr lang="en-US" sz="7600" b="1" dirty="0" smtClean="0">
                <a:solidFill>
                  <a:srgbClr val="FF0000"/>
                </a:solidFill>
              </a:rPr>
              <a:t>next 15 days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7600" b="1" dirty="0" smtClean="0">
                <a:solidFill>
                  <a:srgbClr val="002060"/>
                </a:solidFill>
              </a:rPr>
              <a:t>Info on subjects (as example names of the professors PMF, Miranovic), </a:t>
            </a:r>
            <a:r>
              <a:rPr lang="en-US" sz="7600" b="1" dirty="0" smtClean="0">
                <a:solidFill>
                  <a:srgbClr val="FF0000"/>
                </a:solidFill>
              </a:rPr>
              <a:t>next 15 days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7600" b="1" dirty="0" smtClean="0"/>
              <a:t>Status of the further students in term of payments (scholarships) (Rector, </a:t>
            </a:r>
            <a:r>
              <a:rPr lang="en-US" sz="7600" b="1" dirty="0" err="1" smtClean="0"/>
              <a:t>Upravni</a:t>
            </a:r>
            <a:r>
              <a:rPr lang="en-US" sz="7600" b="1" dirty="0" smtClean="0"/>
              <a:t> </a:t>
            </a:r>
            <a:r>
              <a:rPr lang="en-US" sz="7600" b="1" dirty="0" err="1" smtClean="0"/>
              <a:t>odbor</a:t>
            </a:r>
            <a:r>
              <a:rPr lang="en-US" sz="7600" b="1" dirty="0" smtClean="0"/>
              <a:t>, Miranovic, Ministries), </a:t>
            </a:r>
            <a:r>
              <a:rPr lang="en-US" sz="7600" b="1" dirty="0" smtClean="0">
                <a:solidFill>
                  <a:srgbClr val="FF0000"/>
                </a:solidFill>
              </a:rPr>
              <a:t>next 2 months 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7600" b="1" dirty="0" smtClean="0"/>
              <a:t>Organization of the lesson process (Centre for doctoral studies), next 3 months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7600" b="1" dirty="0" smtClean="0"/>
              <a:t>Problem </a:t>
            </a:r>
            <a:r>
              <a:rPr lang="en-US" sz="7600" b="1" dirty="0"/>
              <a:t>of Albanian Accreditation Remain and it is necessary to help them even by </a:t>
            </a:r>
            <a:r>
              <a:rPr lang="en-US" sz="7600" b="1" dirty="0" err="1" smtClean="0"/>
              <a:t>merginig</a:t>
            </a:r>
            <a:r>
              <a:rPr lang="en-US" sz="7600" b="1" dirty="0" smtClean="0"/>
              <a:t>-joining, (Stojanovic, </a:t>
            </a:r>
            <a:r>
              <a:rPr lang="en-US" sz="7600" b="1" dirty="0" err="1" smtClean="0"/>
              <a:t>Tinaj</a:t>
            </a:r>
            <a:r>
              <a:rPr lang="en-US" sz="7600" b="1" dirty="0" smtClean="0"/>
              <a:t>, </a:t>
            </a:r>
            <a:r>
              <a:rPr lang="en-US" sz="7600" b="1" dirty="0" err="1" smtClean="0"/>
              <a:t>Vladan</a:t>
            </a:r>
            <a:r>
              <a:rPr lang="en-US" sz="7600" b="1" dirty="0" smtClean="0"/>
              <a:t>, </a:t>
            </a:r>
            <a:r>
              <a:rPr lang="en-US" sz="7600" b="1" dirty="0" err="1" smtClean="0"/>
              <a:t>Betim</a:t>
            </a:r>
            <a:r>
              <a:rPr lang="en-US" sz="7600" b="1" dirty="0" smtClean="0"/>
              <a:t>, Arjeta), </a:t>
            </a:r>
            <a:r>
              <a:rPr lang="en-US" sz="7600" b="1" dirty="0" smtClean="0">
                <a:solidFill>
                  <a:srgbClr val="FF0000"/>
                </a:solidFill>
              </a:rPr>
              <a:t>next 1 months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7600" b="1" dirty="0" smtClean="0">
                <a:solidFill>
                  <a:srgbClr val="FF0000"/>
                </a:solidFill>
              </a:rPr>
              <a:t>Above follows R. Stojanovic and M. </a:t>
            </a:r>
            <a:r>
              <a:rPr lang="en-US" sz="7600" b="1" dirty="0" err="1" smtClean="0">
                <a:solidFill>
                  <a:srgbClr val="FF0000"/>
                </a:solidFill>
              </a:rPr>
              <a:t>Perazic</a:t>
            </a:r>
            <a:r>
              <a:rPr lang="en-US" sz="7600" b="1" dirty="0" smtClean="0">
                <a:solidFill>
                  <a:srgbClr val="FF0000"/>
                </a:solidFill>
              </a:rPr>
              <a:t> and local coordinators</a:t>
            </a:r>
            <a:endParaRPr lang="en-US" sz="7600" b="1" dirty="0">
              <a:solidFill>
                <a:srgbClr val="FF0000"/>
              </a:solidFill>
            </a:endParaRPr>
          </a:p>
          <a:p>
            <a:pPr lvl="1"/>
            <a:endParaRPr lang="en-US" sz="44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Kick-off Meeting, Montenegro, February 2019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8990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Yours opinions (recommendations)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sz="4400" dirty="0" smtClean="0"/>
              <a:t>Opinions?</a:t>
            </a:r>
          </a:p>
          <a:p>
            <a:r>
              <a:rPr lang="en-US" sz="4400" dirty="0" smtClean="0"/>
              <a:t>Recommendations?</a:t>
            </a:r>
          </a:p>
          <a:p>
            <a:r>
              <a:rPr lang="en-US" sz="4400" dirty="0" smtClean="0"/>
              <a:t>Discussion?</a:t>
            </a:r>
          </a:p>
          <a:p>
            <a:r>
              <a:rPr lang="en-US" sz="4400" dirty="0" smtClean="0"/>
              <a:t>Maybe at the end of meeting?</a:t>
            </a:r>
          </a:p>
          <a:p>
            <a:pPr marL="457200" lvl="1" indent="0">
              <a:buNone/>
            </a:pPr>
            <a:endParaRPr lang="en-US" sz="44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Kick-off Meeting, Montenegro, February 2019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487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 smtClean="0">
                <a:solidFill>
                  <a:srgbClr val="002060"/>
                </a:solidFill>
              </a:rPr>
              <a:t>Agenda</a:t>
            </a:r>
            <a:endParaRPr lang="en-GB" sz="4800" b="1" dirty="0">
              <a:solidFill>
                <a:srgbClr val="00206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103984" cy="365125"/>
          </a:xfrm>
        </p:spPr>
        <p:txBody>
          <a:bodyPr/>
          <a:lstStyle/>
          <a:p>
            <a:r>
              <a:rPr lang="en-GB" dirty="0" smtClean="0"/>
              <a:t>Kick-off Meeting, Montenegro, February 2019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404664"/>
            <a:ext cx="671381" cy="671381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1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GB" sz="2400" dirty="0"/>
              <a:t>Overview of the Coordinator </a:t>
            </a:r>
            <a:r>
              <a:rPr lang="en-GB" sz="2400" dirty="0" err="1"/>
              <a:t>Prof.</a:t>
            </a:r>
            <a:r>
              <a:rPr lang="en-GB" sz="2400" dirty="0"/>
              <a:t> dr Radovan Stojanovic.</a:t>
            </a:r>
            <a:endParaRPr lang="en-US" sz="2400" dirty="0"/>
          </a:p>
          <a:p>
            <a:pPr marL="457200" lvl="0" indent="-457200">
              <a:buFont typeface="+mj-lt"/>
              <a:buAutoNum type="arabicPeriod"/>
            </a:pPr>
            <a:r>
              <a:rPr lang="en-GB" sz="2400" dirty="0"/>
              <a:t>Overview of the Coordinating institution, </a:t>
            </a:r>
            <a:r>
              <a:rPr lang="en-GB" sz="2400" dirty="0" err="1"/>
              <a:t>Vladan</a:t>
            </a:r>
            <a:r>
              <a:rPr lang="en-GB" sz="2400" dirty="0"/>
              <a:t> </a:t>
            </a:r>
            <a:r>
              <a:rPr lang="en-GB" sz="2400" dirty="0" err="1"/>
              <a:t>Perazic</a:t>
            </a:r>
            <a:endParaRPr lang="en-US" sz="2400" dirty="0"/>
          </a:p>
          <a:p>
            <a:pPr marL="457200" lvl="0" indent="-457200">
              <a:buFont typeface="+mj-lt"/>
              <a:buAutoNum type="arabicPeriod"/>
            </a:pPr>
            <a:r>
              <a:rPr lang="en-GB" sz="2400" dirty="0"/>
              <a:t>Partner UDG,  report on activities</a:t>
            </a:r>
            <a:endParaRPr lang="en-US" sz="2400" dirty="0"/>
          </a:p>
          <a:p>
            <a:pPr marL="457200" lvl="0" indent="-457200">
              <a:buFont typeface="+mj-lt"/>
              <a:buAutoNum type="arabicPeriod"/>
            </a:pPr>
            <a:r>
              <a:rPr lang="en-GB" sz="2400" dirty="0"/>
              <a:t>Partner “</a:t>
            </a:r>
            <a:r>
              <a:rPr lang="en-GB" sz="2400" dirty="0" err="1"/>
              <a:t>Privredna</a:t>
            </a:r>
            <a:r>
              <a:rPr lang="en-GB" sz="2400" dirty="0"/>
              <a:t> </a:t>
            </a:r>
            <a:r>
              <a:rPr lang="en-GB" sz="2400" dirty="0" err="1"/>
              <a:t>komora</a:t>
            </a:r>
            <a:r>
              <a:rPr lang="en-GB" sz="2400" dirty="0"/>
              <a:t>”, report on activities</a:t>
            </a:r>
            <a:endParaRPr lang="en-US" sz="2400" dirty="0"/>
          </a:p>
          <a:p>
            <a:pPr marL="457200" lvl="0" indent="-457200">
              <a:buFont typeface="+mj-lt"/>
              <a:buAutoNum type="arabicPeriod"/>
            </a:pPr>
            <a:r>
              <a:rPr lang="en-GB" sz="2400" dirty="0"/>
              <a:t>Partner, </a:t>
            </a:r>
            <a:r>
              <a:rPr lang="en-GB" sz="2400" dirty="0" err="1"/>
              <a:t>bivše</a:t>
            </a:r>
            <a:r>
              <a:rPr lang="en-GB" sz="2400" dirty="0"/>
              <a:t> </a:t>
            </a:r>
            <a:r>
              <a:rPr lang="en-GB" sz="2400" dirty="0" err="1"/>
              <a:t>Ministarstvo</a:t>
            </a:r>
            <a:r>
              <a:rPr lang="en-GB" sz="2400" dirty="0"/>
              <a:t> </a:t>
            </a:r>
            <a:r>
              <a:rPr lang="en-GB" sz="2400" dirty="0" err="1"/>
              <a:t>nauke</a:t>
            </a:r>
            <a:r>
              <a:rPr lang="en-GB" sz="2400" dirty="0"/>
              <a:t>, report on activities</a:t>
            </a:r>
            <a:endParaRPr lang="en-US" sz="2400" dirty="0"/>
          </a:p>
          <a:p>
            <a:pPr marL="457200" lvl="0" indent="-457200">
              <a:buFont typeface="+mj-lt"/>
              <a:buAutoNum type="arabicPeriod"/>
            </a:pPr>
            <a:r>
              <a:rPr lang="en-GB" sz="2400" dirty="0"/>
              <a:t>Partner, </a:t>
            </a:r>
            <a:r>
              <a:rPr lang="en-GB" sz="2400" dirty="0" err="1"/>
              <a:t>bivše</a:t>
            </a:r>
            <a:r>
              <a:rPr lang="en-GB" sz="2400" dirty="0"/>
              <a:t> </a:t>
            </a:r>
            <a:r>
              <a:rPr lang="en-GB" sz="2400" dirty="0" err="1"/>
              <a:t>Ministarstvo</a:t>
            </a:r>
            <a:r>
              <a:rPr lang="en-GB" sz="2400" dirty="0"/>
              <a:t> </a:t>
            </a:r>
            <a:r>
              <a:rPr lang="en-GB" sz="2400" dirty="0" err="1"/>
              <a:t>prosvjete</a:t>
            </a:r>
            <a:r>
              <a:rPr lang="en-GB" sz="2400" dirty="0"/>
              <a:t>, report on activities</a:t>
            </a:r>
            <a:endParaRPr lang="en-US" sz="2400" dirty="0"/>
          </a:p>
          <a:p>
            <a:pPr marL="457200" lvl="0" indent="-457200">
              <a:buFont typeface="+mj-lt"/>
              <a:buAutoNum type="arabicPeriod"/>
            </a:pPr>
            <a:r>
              <a:rPr lang="en-GB" sz="2400" dirty="0"/>
              <a:t>  The representative of the interested future students </a:t>
            </a:r>
            <a:endParaRPr lang="en-US" sz="2400" dirty="0"/>
          </a:p>
          <a:p>
            <a:pPr marL="457200" lvl="0" indent="-457200">
              <a:buFont typeface="+mj-lt"/>
              <a:buAutoNum type="arabicPeriod"/>
            </a:pPr>
            <a:r>
              <a:rPr lang="en-GB" sz="2400" dirty="0"/>
              <a:t>  Actual problems, COVID, operational and financial</a:t>
            </a:r>
            <a:endParaRPr lang="en-US" sz="2400" dirty="0"/>
          </a:p>
          <a:p>
            <a:pPr marL="457200" lvl="0" indent="-457200">
              <a:buFont typeface="+mj-lt"/>
              <a:buAutoNum type="arabicPeriod"/>
            </a:pPr>
            <a:r>
              <a:rPr lang="en-GB" sz="2400" dirty="0"/>
              <a:t>  NEO observations, recommendations and opinions</a:t>
            </a:r>
            <a:endParaRPr lang="en-US" sz="2400" dirty="0"/>
          </a:p>
          <a:p>
            <a:pPr marL="457200" lvl="0" indent="-457200">
              <a:buFont typeface="+mj-lt"/>
              <a:buAutoNum type="arabicPeriod"/>
            </a:pPr>
            <a:r>
              <a:rPr lang="en-GB" sz="2400" dirty="0" smtClean="0"/>
              <a:t>  Discussion  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104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Instead 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 project </a:t>
            </a:r>
            <a:r>
              <a:rPr lang="en-US" dirty="0"/>
              <a:t>progress and workflow is given and illustrated </a:t>
            </a:r>
            <a:r>
              <a:rPr lang="en-US" dirty="0" smtClean="0"/>
              <a:t>at: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www.mards.ucg.ac.me/workflow.html</a:t>
            </a:r>
            <a:r>
              <a:rPr lang="en-US" dirty="0" smtClean="0"/>
              <a:t>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Overview in this presentation is  for period from June 2020 – Feb 2021</a:t>
            </a:r>
          </a:p>
          <a:p>
            <a:r>
              <a:rPr lang="en-US" dirty="0"/>
              <a:t>The level of the </a:t>
            </a:r>
            <a:r>
              <a:rPr lang="en-US" dirty="0" smtClean="0"/>
              <a:t>realized activities Marking </a:t>
            </a:r>
          </a:p>
          <a:p>
            <a:r>
              <a:rPr lang="en-US" dirty="0" smtClean="0"/>
              <a:t>      </a:t>
            </a:r>
            <a:r>
              <a:rPr lang="en-US" sz="2400" b="1" dirty="0" smtClean="0"/>
              <a:t> </a:t>
            </a:r>
            <a:r>
              <a:rPr lang="en-US" sz="2000" dirty="0" smtClean="0"/>
              <a:t>good</a:t>
            </a:r>
            <a:r>
              <a:rPr lang="en-US" sz="2400" b="1" dirty="0" smtClean="0"/>
              <a:t>  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Kick-off Meeting, Montenegro, February 2019</a:t>
            </a:r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710580" y="5150515"/>
            <a:ext cx="720080" cy="21602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82588" y="5174950"/>
            <a:ext cx="720080" cy="216024"/>
          </a:xfrm>
          <a:prstGeom prst="rect">
            <a:avLst/>
          </a:prstGeom>
          <a:solidFill>
            <a:srgbClr val="F684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428056" y="5146926"/>
            <a:ext cx="720080" cy="2160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628281" y="5082907"/>
            <a:ext cx="2891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</a:t>
            </a:r>
            <a:r>
              <a:rPr lang="en-US" sz="2000" dirty="0" smtClean="0"/>
              <a:t>artially done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6406543" y="5054883"/>
            <a:ext cx="8782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critical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0995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Content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sz="4800" dirty="0" smtClean="0"/>
              <a:t>Instead introduction?</a:t>
            </a:r>
          </a:p>
          <a:p>
            <a:r>
              <a:rPr lang="en-US" sz="4800" dirty="0" smtClean="0"/>
              <a:t>Where </a:t>
            </a:r>
            <a:r>
              <a:rPr lang="en-US" sz="4800" dirty="0"/>
              <a:t>we are? </a:t>
            </a:r>
            <a:endParaRPr lang="en-US" sz="4800" dirty="0" smtClean="0"/>
          </a:p>
          <a:p>
            <a:r>
              <a:rPr lang="en-US" sz="4800" dirty="0" smtClean="0"/>
              <a:t>Main problems and Mitigation ?</a:t>
            </a:r>
          </a:p>
          <a:p>
            <a:r>
              <a:rPr lang="en-US" sz="4800" dirty="0" smtClean="0"/>
              <a:t>My and your our opinions?</a:t>
            </a:r>
            <a:endParaRPr lang="en-US" sz="4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Kick-off Meeting, Montenegro, February 2019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35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Where we </a:t>
            </a:r>
            <a:r>
              <a:rPr lang="en-US" b="1" dirty="0" smtClean="0">
                <a:solidFill>
                  <a:srgbClr val="002060"/>
                </a:solidFill>
              </a:rPr>
              <a:t>are at M29? 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3466" y="1417638"/>
            <a:ext cx="7517068" cy="4525963"/>
          </a:xfrm>
        </p:spPr>
        <p:txBody>
          <a:bodyPr>
            <a:normAutofit/>
          </a:bodyPr>
          <a:lstStyle/>
          <a:p>
            <a:r>
              <a:rPr lang="en-US" b="1" dirty="0"/>
              <a:t>B</a:t>
            </a:r>
            <a:r>
              <a:rPr lang="en-US" b="1" dirty="0" smtClean="0"/>
              <a:t>y Activities. </a:t>
            </a:r>
            <a:r>
              <a:rPr lang="en-US" b="1" dirty="0"/>
              <a:t>See Workflow </a:t>
            </a:r>
          </a:p>
          <a:p>
            <a:r>
              <a:rPr lang="en-US" b="1" dirty="0" smtClean="0"/>
              <a:t>All activities by workflow are done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  <a:hlinkClick r:id="rId2"/>
              </a:rPr>
              <a:t>https://www.mards.ucg.ac.me//</a:t>
            </a:r>
            <a:r>
              <a:rPr lang="en-US" b="1" dirty="0" smtClean="0">
                <a:solidFill>
                  <a:srgbClr val="00B050"/>
                </a:solidFill>
                <a:hlinkClick r:id="rId2"/>
              </a:rPr>
              <a:t>workflow.html#O37</a:t>
            </a:r>
            <a:r>
              <a:rPr lang="en-US" b="1" dirty="0" smtClean="0">
                <a:solidFill>
                  <a:srgbClr val="00B050"/>
                </a:solidFill>
              </a:rPr>
              <a:t>  </a:t>
            </a:r>
            <a:endParaRPr lang="en-US" b="1" dirty="0" smtClean="0">
              <a:solidFill>
                <a:srgbClr val="00B050"/>
              </a:solidFill>
            </a:endParaRPr>
          </a:p>
          <a:p>
            <a:r>
              <a:rPr lang="en-US" b="1" dirty="0" smtClean="0"/>
              <a:t>By deliverables</a:t>
            </a:r>
          </a:p>
          <a:p>
            <a:endParaRPr lang="en-US" b="1" dirty="0"/>
          </a:p>
          <a:p>
            <a:r>
              <a:rPr lang="en-US" b="1" dirty="0" smtClean="0"/>
              <a:t>See the work plan for all 3 years!!!</a:t>
            </a:r>
          </a:p>
          <a:p>
            <a:pPr lvl="1"/>
            <a:r>
              <a:rPr lang="en-US" b="1" dirty="0" smtClean="0"/>
              <a:t>In </a:t>
            </a:r>
            <a:r>
              <a:rPr lang="en-US" b="1" dirty="0" smtClean="0">
                <a:hlinkClick r:id="rId3"/>
              </a:rPr>
              <a:t>excel</a:t>
            </a:r>
            <a:r>
              <a:rPr lang="en-US" b="1" dirty="0" smtClean="0"/>
              <a:t> or in </a:t>
            </a:r>
            <a:r>
              <a:rPr lang="en-US" b="1" dirty="0" smtClean="0">
                <a:hlinkClick r:id="rId4"/>
              </a:rPr>
              <a:t>image</a:t>
            </a:r>
            <a:endParaRPr lang="en-US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Kick-off Meeting, Montenegro, February 2019</a:t>
            </a:r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1470906" y="4291934"/>
            <a:ext cx="795411" cy="430887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sz="2200" dirty="0" smtClean="0"/>
              <a:t>Done</a:t>
            </a:r>
            <a:endParaRPr lang="en-US" sz="2200" dirty="0"/>
          </a:p>
        </p:txBody>
      </p:sp>
      <p:sp>
        <p:nvSpPr>
          <p:cNvPr id="11" name="TextBox 10"/>
          <p:cNvSpPr txBox="1"/>
          <p:nvPr/>
        </p:nvSpPr>
        <p:spPr>
          <a:xfrm>
            <a:off x="6516216" y="2094995"/>
            <a:ext cx="795411" cy="430887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sz="2200" dirty="0" smtClean="0"/>
              <a:t>Done</a:t>
            </a:r>
            <a:endParaRPr lang="en-US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2555776" y="4291934"/>
            <a:ext cx="1755930" cy="430887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Partially done</a:t>
            </a:r>
            <a:endParaRPr lang="en-US" sz="2200" dirty="0"/>
          </a:p>
        </p:txBody>
      </p:sp>
      <p:sp>
        <p:nvSpPr>
          <p:cNvPr id="13" name="TextBox 12"/>
          <p:cNvSpPr txBox="1"/>
          <p:nvPr/>
        </p:nvSpPr>
        <p:spPr>
          <a:xfrm>
            <a:off x="4890624" y="4291934"/>
            <a:ext cx="2258352" cy="43088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In delay or critical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6123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Kick-off Meeting, Montenegro, February 2019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"/>
                    </a14:imgEffect>
                    <a14:imgEffect>
                      <a14:brightnessContrast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0"/>
            <a:ext cx="8208912" cy="603142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7020272" y="44624"/>
            <a:ext cx="0" cy="590465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7020272" y="692696"/>
            <a:ext cx="1584176" cy="720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604448" y="231031"/>
            <a:ext cx="6898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</a:t>
            </a:r>
          </a:p>
          <a:p>
            <a:r>
              <a:rPr lang="en-US" dirty="0"/>
              <a:t>a</a:t>
            </a:r>
            <a:r>
              <a:rPr lang="en-US" dirty="0" smtClean="0"/>
              <a:t>re</a:t>
            </a:r>
          </a:p>
          <a:p>
            <a:r>
              <a:rPr lang="en-US" dirty="0"/>
              <a:t>h</a:t>
            </a:r>
            <a:r>
              <a:rPr lang="en-US" dirty="0" smtClean="0"/>
              <a:t>ere!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0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Where we </a:t>
            </a:r>
            <a:r>
              <a:rPr lang="en-US" b="1" dirty="0" smtClean="0"/>
              <a:t>are by M29?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0" y="1390179"/>
            <a:ext cx="7517068" cy="4525963"/>
          </a:xfrm>
        </p:spPr>
        <p:txBody>
          <a:bodyPr>
            <a:normAutofit fontScale="92500"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D2.1_A</a:t>
            </a:r>
            <a:r>
              <a:rPr lang="en-US" sz="2400" dirty="0">
                <a:solidFill>
                  <a:srgbClr val="00B050"/>
                </a:solidFill>
              </a:rPr>
              <a:t>, </a:t>
            </a:r>
            <a:r>
              <a:rPr lang="en-US" sz="2400" dirty="0" smtClean="0">
                <a:solidFill>
                  <a:srgbClr val="00B050"/>
                </a:solidFill>
              </a:rPr>
              <a:t>Info </a:t>
            </a:r>
            <a:r>
              <a:rPr lang="en-US" sz="2400" dirty="0">
                <a:solidFill>
                  <a:srgbClr val="00B050"/>
                </a:solidFill>
              </a:rPr>
              <a:t>on academic and professional training </a:t>
            </a:r>
            <a:r>
              <a:rPr lang="en-US" sz="2400" dirty="0" smtClean="0">
                <a:solidFill>
                  <a:srgbClr val="00B050"/>
                </a:solidFill>
              </a:rPr>
              <a:t> of WB staff/professionals/administrative</a:t>
            </a:r>
            <a:r>
              <a:rPr lang="en-US" sz="2400" dirty="0">
                <a:solidFill>
                  <a:srgbClr val="00B050"/>
                </a:solidFill>
              </a:rPr>
              <a:t>' at </a:t>
            </a:r>
            <a:r>
              <a:rPr lang="en-US" sz="2400" dirty="0" smtClean="0">
                <a:solidFill>
                  <a:srgbClr val="00B050"/>
                </a:solidFill>
              </a:rPr>
              <a:t>EU“, Report, </a:t>
            </a:r>
            <a:r>
              <a:rPr lang="en-US" sz="2400" b="1" dirty="0" smtClean="0">
                <a:solidFill>
                  <a:srgbClr val="00B050"/>
                </a:solidFill>
              </a:rPr>
              <a:t>M18</a:t>
            </a:r>
            <a:r>
              <a:rPr lang="en-US" sz="2400" dirty="0" smtClean="0">
                <a:solidFill>
                  <a:srgbClr val="00B050"/>
                </a:solidFill>
              </a:rPr>
              <a:t>, UMB</a:t>
            </a:r>
          </a:p>
          <a:p>
            <a:r>
              <a:rPr lang="en-US" sz="2400" b="1" dirty="0" smtClean="0">
                <a:solidFill>
                  <a:srgbClr val="00B050"/>
                </a:solidFill>
              </a:rPr>
              <a:t>D2.1,D2.2, </a:t>
            </a:r>
            <a:r>
              <a:rPr lang="en-US" sz="2400" dirty="0">
                <a:solidFill>
                  <a:srgbClr val="00B050"/>
                </a:solidFill>
              </a:rPr>
              <a:t>D2.1 Report on academic and professional training </a:t>
            </a:r>
            <a:r>
              <a:rPr lang="en-US" sz="2400" dirty="0" smtClean="0">
                <a:solidFill>
                  <a:srgbClr val="00B050"/>
                </a:solidFill>
              </a:rPr>
              <a:t>of </a:t>
            </a:r>
            <a:r>
              <a:rPr lang="en-US" sz="2400" dirty="0">
                <a:solidFill>
                  <a:srgbClr val="00B050"/>
                </a:solidFill>
              </a:rPr>
              <a:t>WB staff/professionals/administrative' at EU</a:t>
            </a:r>
          </a:p>
          <a:p>
            <a:r>
              <a:rPr lang="en-US" sz="2400" dirty="0">
                <a:solidFill>
                  <a:srgbClr val="00B050"/>
                </a:solidFill>
              </a:rPr>
              <a:t>D2.2 Guidelines and recommendations for WB academics and professionals in doctoral </a:t>
            </a:r>
            <a:r>
              <a:rPr lang="en-US" sz="2400" dirty="0" smtClean="0">
                <a:solidFill>
                  <a:srgbClr val="00B050"/>
                </a:solidFill>
              </a:rPr>
              <a:t>studies, Report, </a:t>
            </a:r>
            <a:r>
              <a:rPr lang="en-US" sz="2400" b="1" dirty="0" smtClean="0">
                <a:solidFill>
                  <a:srgbClr val="00B050"/>
                </a:solidFill>
              </a:rPr>
              <a:t>M24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D3.1</a:t>
            </a:r>
            <a:r>
              <a:rPr lang="en-US" sz="2400" dirty="0">
                <a:solidFill>
                  <a:srgbClr val="FF0000"/>
                </a:solidFill>
              </a:rPr>
              <a:t>, Report on appropriate funding doctoral studies in Montenegro and Albania,</a:t>
            </a:r>
            <a:r>
              <a:rPr lang="en-US" sz="2400" b="1" dirty="0">
                <a:solidFill>
                  <a:srgbClr val="FF0000"/>
                </a:solidFill>
              </a:rPr>
              <a:t>M22</a:t>
            </a:r>
            <a:r>
              <a:rPr lang="en-US" sz="2400" dirty="0">
                <a:solidFill>
                  <a:srgbClr val="FF0000"/>
                </a:solidFill>
              </a:rPr>
              <a:t>, Ministries in Albania and Montenegro, 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b="1" dirty="0">
                <a:solidFill>
                  <a:srgbClr val="FF0000"/>
                </a:solidFill>
              </a:rPr>
              <a:t>D3.2D3.3, M28, </a:t>
            </a:r>
            <a:r>
              <a:rPr lang="en-US" sz="2400" dirty="0">
                <a:solidFill>
                  <a:srgbClr val="FF0000"/>
                </a:solidFill>
              </a:rPr>
              <a:t>Obligatory decision on adopting MARDS's methodology on funding for Montenegro and Albania, </a:t>
            </a:r>
            <a:r>
              <a:rPr lang="en-US" sz="2400" dirty="0" err="1">
                <a:solidFill>
                  <a:srgbClr val="FF0000"/>
                </a:solidFill>
              </a:rPr>
              <a:t>Misistries</a:t>
            </a:r>
            <a:r>
              <a:rPr lang="en-US" sz="2400" dirty="0">
                <a:solidFill>
                  <a:srgbClr val="FF0000"/>
                </a:solidFill>
              </a:rPr>
              <a:t> of Albania and Montenegro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Kick-off Meeting, Montenegro, February 2019</a:t>
            </a:r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7139506" y="3789040"/>
            <a:ext cx="1833707" cy="430887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200" dirty="0" smtClean="0"/>
              <a:t>Delay 7 Moths</a:t>
            </a:r>
            <a:endParaRPr lang="en-US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7135983" y="4852591"/>
            <a:ext cx="1833707" cy="430887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200" dirty="0" smtClean="0"/>
              <a:t>Delay 7 Moths</a:t>
            </a:r>
            <a:endParaRPr lang="en-US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8038680" y="1640676"/>
            <a:ext cx="795411" cy="430887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sz="2200" dirty="0" smtClean="0"/>
              <a:t>Done</a:t>
            </a:r>
            <a:endParaRPr lang="en-US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8075857" y="2348774"/>
            <a:ext cx="795411" cy="430887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sz="2200" dirty="0" smtClean="0"/>
              <a:t>Done</a:t>
            </a:r>
            <a:endParaRPr lang="en-US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8052836" y="3020559"/>
            <a:ext cx="795411" cy="430887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sz="2200" dirty="0" smtClean="0"/>
              <a:t>Done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49152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/>
          <a:lstStyle/>
          <a:p>
            <a:r>
              <a:rPr lang="en-US" b="1" dirty="0" smtClean="0"/>
              <a:t>Where we are by M29?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995120" cy="4525963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DE4.4 </a:t>
            </a:r>
            <a:r>
              <a:rPr lang="en-US" sz="2000" dirty="0">
                <a:solidFill>
                  <a:srgbClr val="00B050"/>
                </a:solidFill>
              </a:rPr>
              <a:t>Final version of accreditation application Report</a:t>
            </a:r>
            <a:r>
              <a:rPr lang="en-US" sz="2000" dirty="0" smtClean="0">
                <a:solidFill>
                  <a:srgbClr val="00B050"/>
                </a:solidFill>
              </a:rPr>
              <a:t>, M18  </a:t>
            </a:r>
            <a:r>
              <a:rPr lang="en-US" sz="2000" dirty="0">
                <a:solidFill>
                  <a:srgbClr val="00B050"/>
                </a:solidFill>
              </a:rPr>
              <a:t>"</a:t>
            </a:r>
            <a:r>
              <a:rPr lang="en-US" sz="2000" dirty="0" smtClean="0">
                <a:solidFill>
                  <a:srgbClr val="00B050"/>
                </a:solidFill>
              </a:rPr>
              <a:t>University </a:t>
            </a:r>
            <a:r>
              <a:rPr lang="en-US" sz="2000" dirty="0">
                <a:solidFill>
                  <a:srgbClr val="00B050"/>
                </a:solidFill>
              </a:rPr>
              <a:t>Shkoder </a:t>
            </a:r>
            <a:r>
              <a:rPr lang="en-US" sz="2000" dirty="0" smtClean="0">
                <a:solidFill>
                  <a:srgbClr val="00B050"/>
                </a:solidFill>
              </a:rPr>
              <a:t>and </a:t>
            </a:r>
            <a:r>
              <a:rPr lang="en-US" sz="2000" dirty="0">
                <a:solidFill>
                  <a:srgbClr val="00B050"/>
                </a:solidFill>
              </a:rPr>
              <a:t>University of </a:t>
            </a:r>
            <a:r>
              <a:rPr lang="en-US" sz="2000" dirty="0" smtClean="0">
                <a:solidFill>
                  <a:srgbClr val="00B050"/>
                </a:solidFill>
              </a:rPr>
              <a:t>Montenegro other </a:t>
            </a:r>
            <a:r>
              <a:rPr lang="en-US" sz="2000" dirty="0">
                <a:solidFill>
                  <a:srgbClr val="00B050"/>
                </a:solidFill>
              </a:rPr>
              <a:t>Albanian </a:t>
            </a:r>
            <a:r>
              <a:rPr lang="en-US" sz="2000" dirty="0" smtClean="0">
                <a:solidFill>
                  <a:srgbClr val="00B050"/>
                </a:solidFill>
              </a:rPr>
              <a:t>Unis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D4.5: </a:t>
            </a:r>
            <a:r>
              <a:rPr lang="en-US" sz="2000" dirty="0">
                <a:solidFill>
                  <a:srgbClr val="FF0000"/>
                </a:solidFill>
              </a:rPr>
              <a:t>Decisions on </a:t>
            </a:r>
            <a:r>
              <a:rPr lang="en-US" sz="2000" dirty="0" smtClean="0">
                <a:solidFill>
                  <a:srgbClr val="FF0000"/>
                </a:solidFill>
              </a:rPr>
              <a:t>Accreditation</a:t>
            </a:r>
            <a:r>
              <a:rPr lang="en-US" sz="2000" dirty="0">
                <a:solidFill>
                  <a:srgbClr val="FF0000"/>
                </a:solidFill>
              </a:rPr>
              <a:t>, </a:t>
            </a:r>
            <a:r>
              <a:rPr lang="en-US" sz="2000" dirty="0" smtClean="0">
                <a:solidFill>
                  <a:srgbClr val="FF0000"/>
                </a:solidFill>
              </a:rPr>
              <a:t>M20, Ministries </a:t>
            </a:r>
            <a:r>
              <a:rPr lang="en-US" sz="2000" dirty="0">
                <a:solidFill>
                  <a:srgbClr val="FF0000"/>
                </a:solidFill>
              </a:rPr>
              <a:t>in Albania and </a:t>
            </a:r>
            <a:r>
              <a:rPr lang="en-US" sz="2000" dirty="0" smtClean="0">
                <a:solidFill>
                  <a:srgbClr val="FF0000"/>
                </a:solidFill>
              </a:rPr>
              <a:t>Montenegro</a:t>
            </a:r>
          </a:p>
          <a:p>
            <a:r>
              <a:rPr lang="en-US" sz="2000" b="1" dirty="0">
                <a:solidFill>
                  <a:srgbClr val="FFC000"/>
                </a:solidFill>
              </a:rPr>
              <a:t>D4.6: </a:t>
            </a:r>
            <a:r>
              <a:rPr lang="en-US" sz="2000" dirty="0">
                <a:solidFill>
                  <a:srgbClr val="FFC000"/>
                </a:solidFill>
              </a:rPr>
              <a:t>The list of the </a:t>
            </a:r>
            <a:r>
              <a:rPr lang="en-US" sz="2000" dirty="0" smtClean="0">
                <a:solidFill>
                  <a:srgbClr val="FFC000"/>
                </a:solidFill>
              </a:rPr>
              <a:t>enrolled students, M24, Podgorica</a:t>
            </a:r>
            <a:r>
              <a:rPr lang="en-US" sz="2000" dirty="0">
                <a:solidFill>
                  <a:srgbClr val="FFC000"/>
                </a:solidFill>
              </a:rPr>
              <a:t>, </a:t>
            </a:r>
            <a:r>
              <a:rPr lang="en-US" sz="2000" dirty="0" smtClean="0">
                <a:solidFill>
                  <a:srgbClr val="FF0000"/>
                </a:solidFill>
              </a:rPr>
              <a:t>Shkoder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D7.3:</a:t>
            </a:r>
            <a:r>
              <a:rPr lang="en-US" sz="2000" dirty="0">
                <a:solidFill>
                  <a:srgbClr val="FF0000"/>
                </a:solidFill>
              </a:rPr>
              <a:t> Doctoral Scholarships </a:t>
            </a:r>
            <a:r>
              <a:rPr lang="en-US" sz="2000" dirty="0" smtClean="0">
                <a:solidFill>
                  <a:srgbClr val="FF0000"/>
                </a:solidFill>
              </a:rPr>
              <a:t>provided, M23 </a:t>
            </a:r>
            <a:r>
              <a:rPr lang="en-US" sz="2000" dirty="0">
                <a:solidFill>
                  <a:srgbClr val="FF0000"/>
                </a:solidFill>
              </a:rPr>
              <a:t>Metropolitan University Tirana (under help of </a:t>
            </a:r>
            <a:r>
              <a:rPr lang="en-US" sz="2000" dirty="0" err="1">
                <a:solidFill>
                  <a:srgbClr val="FF0000"/>
                </a:solidFill>
              </a:rPr>
              <a:t>UoM</a:t>
            </a:r>
            <a:r>
              <a:rPr lang="en-US" sz="2000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sz="2000" b="1" dirty="0">
                <a:solidFill>
                  <a:srgbClr val="00B050"/>
                </a:solidFill>
              </a:rPr>
              <a:t>DE8.1 </a:t>
            </a:r>
            <a:r>
              <a:rPr lang="en-US" sz="2000" dirty="0">
                <a:solidFill>
                  <a:srgbClr val="00B050"/>
                </a:solidFill>
              </a:rPr>
              <a:t>Overall project management All outputs "</a:t>
            </a:r>
            <a:r>
              <a:rPr lang="en-US" sz="2000" dirty="0" smtClean="0">
                <a:solidFill>
                  <a:srgbClr val="00B050"/>
                </a:solidFill>
              </a:rPr>
              <a:t>M1-M36 Every </a:t>
            </a:r>
            <a:r>
              <a:rPr lang="en-US" sz="2000" dirty="0">
                <a:solidFill>
                  <a:srgbClr val="00B050"/>
                </a:solidFill>
              </a:rPr>
              <a:t>3 </a:t>
            </a:r>
            <a:r>
              <a:rPr lang="en-US" sz="2000" dirty="0" smtClean="0">
                <a:solidFill>
                  <a:srgbClr val="00B050"/>
                </a:solidFill>
              </a:rPr>
              <a:t>months will </a:t>
            </a:r>
            <a:r>
              <a:rPr lang="en-US" sz="2000" dirty="0">
                <a:solidFill>
                  <a:srgbClr val="00B050"/>
                </a:solidFill>
              </a:rPr>
              <a:t>be checked </a:t>
            </a:r>
            <a:r>
              <a:rPr lang="en-US" sz="2000" dirty="0" smtClean="0">
                <a:solidFill>
                  <a:srgbClr val="00B050"/>
                </a:solidFill>
              </a:rPr>
              <a:t>deliverables, M1-M36, </a:t>
            </a:r>
            <a:r>
              <a:rPr lang="en-US" sz="2000" dirty="0" err="1" smtClean="0">
                <a:solidFill>
                  <a:srgbClr val="00B050"/>
                </a:solidFill>
              </a:rPr>
              <a:t>UoM</a:t>
            </a:r>
            <a:endParaRPr lang="en-US" sz="2000" dirty="0" smtClean="0">
              <a:solidFill>
                <a:srgbClr val="00B050"/>
              </a:solidFill>
            </a:endParaRPr>
          </a:p>
          <a:p>
            <a:r>
              <a:rPr lang="en-US" sz="2000" b="1" dirty="0" smtClean="0">
                <a:solidFill>
                  <a:srgbClr val="00B050"/>
                </a:solidFill>
              </a:rPr>
              <a:t>D8.2 </a:t>
            </a:r>
            <a:r>
              <a:rPr lang="en-US" sz="2000" dirty="0" smtClean="0">
                <a:solidFill>
                  <a:srgbClr val="00B050"/>
                </a:solidFill>
              </a:rPr>
              <a:t>Project coordination meetings, M1-M36, </a:t>
            </a:r>
            <a:r>
              <a:rPr lang="en-US" sz="2000" dirty="0" err="1" smtClean="0">
                <a:solidFill>
                  <a:srgbClr val="00B050"/>
                </a:solidFill>
              </a:rPr>
              <a:t>UoM</a:t>
            </a:r>
            <a:endParaRPr lang="en-US" sz="2000" dirty="0" smtClean="0">
              <a:solidFill>
                <a:srgbClr val="00B050"/>
              </a:solidFill>
            </a:endParaRPr>
          </a:p>
          <a:p>
            <a:r>
              <a:rPr lang="en-US" sz="2000" b="1" dirty="0" smtClean="0">
                <a:solidFill>
                  <a:srgbClr val="00B050"/>
                </a:solidFill>
              </a:rPr>
              <a:t>DE8.3 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>
                <a:solidFill>
                  <a:srgbClr val="00B050"/>
                </a:solidFill>
              </a:rPr>
              <a:t>Periodical report. MID TERM. </a:t>
            </a:r>
            <a:r>
              <a:rPr lang="en-US" sz="2000" dirty="0" smtClean="0">
                <a:solidFill>
                  <a:srgbClr val="00B050"/>
                </a:solidFill>
              </a:rPr>
              <a:t>M18, </a:t>
            </a:r>
            <a:r>
              <a:rPr lang="en-US" sz="2000" dirty="0" err="1" smtClean="0">
                <a:solidFill>
                  <a:srgbClr val="00B050"/>
                </a:solidFill>
              </a:rPr>
              <a:t>UoM</a:t>
            </a:r>
            <a:endParaRPr lang="en-US" sz="2000" dirty="0">
              <a:solidFill>
                <a:srgbClr val="00B050"/>
              </a:solidFill>
            </a:endParaRPr>
          </a:p>
          <a:p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Kick-off Meeting, Montenegro, February 2019</a:t>
            </a:r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7258952" y="2602368"/>
            <a:ext cx="1878591" cy="430887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200" dirty="0" smtClean="0"/>
              <a:t>Delay 9  Moth!</a:t>
            </a:r>
            <a:endParaRPr lang="en-US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7121319" y="4079411"/>
            <a:ext cx="2016224" cy="43088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Delay 6</a:t>
            </a:r>
            <a:r>
              <a:rPr lang="en-US" sz="2200" dirty="0"/>
              <a:t> </a:t>
            </a:r>
            <a:r>
              <a:rPr lang="en-US" sz="2200" dirty="0" smtClean="0"/>
              <a:t>Moths!</a:t>
            </a:r>
            <a:endParaRPr lang="en-US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8038680" y="1640676"/>
            <a:ext cx="795411" cy="430887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sz="2200" dirty="0" smtClean="0"/>
              <a:t>Done</a:t>
            </a:r>
            <a:endParaRPr lang="en-US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7731725" y="4665192"/>
            <a:ext cx="795411" cy="430887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sz="2200" dirty="0" smtClean="0"/>
              <a:t>Done</a:t>
            </a:r>
            <a:endParaRPr lang="en-US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7731725" y="5125567"/>
            <a:ext cx="795411" cy="430887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sz="2200" dirty="0" smtClean="0"/>
              <a:t>Done</a:t>
            </a:r>
            <a:endParaRPr lang="en-US" sz="2200" dirty="0"/>
          </a:p>
        </p:txBody>
      </p:sp>
      <p:sp>
        <p:nvSpPr>
          <p:cNvPr id="10" name="TextBox 9"/>
          <p:cNvSpPr txBox="1"/>
          <p:nvPr/>
        </p:nvSpPr>
        <p:spPr>
          <a:xfrm>
            <a:off x="7731725" y="5585942"/>
            <a:ext cx="795411" cy="430887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sz="2200" dirty="0" smtClean="0"/>
              <a:t>Done</a:t>
            </a:r>
            <a:endParaRPr lang="en-US" sz="2200" dirty="0"/>
          </a:p>
        </p:txBody>
      </p:sp>
      <p:sp>
        <p:nvSpPr>
          <p:cNvPr id="11" name="TextBox 10"/>
          <p:cNvSpPr txBox="1"/>
          <p:nvPr/>
        </p:nvSpPr>
        <p:spPr>
          <a:xfrm>
            <a:off x="7040810" y="3248538"/>
            <a:ext cx="2378856" cy="430887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US" sz="2200" dirty="0" smtClean="0"/>
              <a:t>Podgorica, partially</a:t>
            </a:r>
            <a:endParaRPr lang="en-US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7040810" y="3648762"/>
            <a:ext cx="2026902" cy="430887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200" dirty="0" smtClean="0"/>
              <a:t>Shkoder, no info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718067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Main </a:t>
            </a:r>
            <a:r>
              <a:rPr lang="en-US" b="1" dirty="0" smtClean="0"/>
              <a:t>problems and mitigation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40000" lnSpcReduction="20000"/>
          </a:bodyPr>
          <a:lstStyle/>
          <a:p>
            <a:r>
              <a:rPr lang="en-US" sz="5000" b="1" dirty="0" smtClean="0">
                <a:solidFill>
                  <a:srgbClr val="FF0000"/>
                </a:solidFill>
              </a:rPr>
              <a:t>D3.1, </a:t>
            </a:r>
            <a:r>
              <a:rPr lang="en-US" sz="5000" b="1" dirty="0">
                <a:solidFill>
                  <a:srgbClr val="FF0000"/>
                </a:solidFill>
              </a:rPr>
              <a:t>Report on appropriate </a:t>
            </a:r>
            <a:r>
              <a:rPr lang="en-US" sz="5000" b="1" dirty="0" smtClean="0">
                <a:solidFill>
                  <a:srgbClr val="FF0000"/>
                </a:solidFill>
              </a:rPr>
              <a:t>funding, </a:t>
            </a:r>
            <a:r>
              <a:rPr lang="en-US" sz="5000" b="1" u="sng" dirty="0">
                <a:solidFill>
                  <a:srgbClr val="FF0000"/>
                </a:solidFill>
              </a:rPr>
              <a:t>d</a:t>
            </a:r>
            <a:r>
              <a:rPr lang="en-US" sz="5000" b="1" u="sng" dirty="0" smtClean="0">
                <a:solidFill>
                  <a:srgbClr val="FF0000"/>
                </a:solidFill>
              </a:rPr>
              <a:t>elay 6 months</a:t>
            </a:r>
          </a:p>
          <a:p>
            <a:pPr lvl="1"/>
            <a:r>
              <a:rPr lang="en-US" sz="4200" b="1" dirty="0" smtClean="0">
                <a:solidFill>
                  <a:srgbClr val="002060"/>
                </a:solidFill>
              </a:rPr>
              <a:t>Ministries in Montenegro and in Albania with helps with Universities in Albania and Montenegro in next month to finish Reports, responsible </a:t>
            </a:r>
            <a:r>
              <a:rPr lang="en-US" sz="4200" b="1" dirty="0" err="1" smtClean="0">
                <a:solidFill>
                  <a:srgbClr val="002060"/>
                </a:solidFill>
              </a:rPr>
              <a:t>Jelena</a:t>
            </a:r>
            <a:r>
              <a:rPr lang="en-US" sz="4200" b="1" dirty="0" smtClean="0">
                <a:solidFill>
                  <a:srgbClr val="002060"/>
                </a:solidFill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</a:rPr>
              <a:t>Šaranović</a:t>
            </a:r>
            <a:r>
              <a:rPr lang="en-US" sz="4200" b="1" dirty="0" smtClean="0">
                <a:solidFill>
                  <a:srgbClr val="002060"/>
                </a:solidFill>
              </a:rPr>
              <a:t>, Marko </a:t>
            </a:r>
            <a:r>
              <a:rPr lang="en-US" sz="4200" b="1" dirty="0" err="1" smtClean="0">
                <a:solidFill>
                  <a:srgbClr val="002060"/>
                </a:solidFill>
              </a:rPr>
              <a:t>Vukasinovic</a:t>
            </a:r>
            <a:r>
              <a:rPr lang="en-US" sz="4200" b="1" dirty="0" smtClean="0">
                <a:solidFill>
                  <a:srgbClr val="002060"/>
                </a:solidFill>
              </a:rPr>
              <a:t>, Montenegro, Ingrid </a:t>
            </a:r>
            <a:r>
              <a:rPr lang="en-US" sz="4200" b="1" dirty="0" err="1" smtClean="0">
                <a:solidFill>
                  <a:srgbClr val="002060"/>
                </a:solidFill>
              </a:rPr>
              <a:t>Jushi</a:t>
            </a:r>
            <a:r>
              <a:rPr lang="en-US" sz="4200" b="1" dirty="0" smtClean="0">
                <a:solidFill>
                  <a:srgbClr val="002060"/>
                </a:solidFill>
              </a:rPr>
              <a:t> (Albania)</a:t>
            </a:r>
            <a:endParaRPr lang="en-US" sz="4200" b="1" dirty="0">
              <a:solidFill>
                <a:srgbClr val="002060"/>
              </a:solidFill>
            </a:endParaRPr>
          </a:p>
          <a:p>
            <a:r>
              <a:rPr lang="en-US" sz="5000" b="1" dirty="0">
                <a:solidFill>
                  <a:srgbClr val="FF0000"/>
                </a:solidFill>
              </a:rPr>
              <a:t>D3.2D3.3, M28, Obligatory decision on adopting MARDS's methodology on funding for Montenegro and </a:t>
            </a:r>
            <a:r>
              <a:rPr lang="en-US" sz="5000" b="1" dirty="0" smtClean="0">
                <a:solidFill>
                  <a:srgbClr val="FF0000"/>
                </a:solidFill>
              </a:rPr>
              <a:t>Albania, </a:t>
            </a:r>
            <a:r>
              <a:rPr lang="en-US" sz="5000" b="1" u="sng" dirty="0">
                <a:solidFill>
                  <a:srgbClr val="FF0000"/>
                </a:solidFill>
              </a:rPr>
              <a:t>d</a:t>
            </a:r>
            <a:r>
              <a:rPr lang="en-US" sz="5000" b="1" u="sng" dirty="0" smtClean="0">
                <a:solidFill>
                  <a:srgbClr val="FF0000"/>
                </a:solidFill>
              </a:rPr>
              <a:t>elay 7 months</a:t>
            </a:r>
          </a:p>
          <a:p>
            <a:pPr lvl="1"/>
            <a:r>
              <a:rPr lang="en-US" sz="4200" b="1" dirty="0" smtClean="0">
                <a:solidFill>
                  <a:srgbClr val="002060"/>
                </a:solidFill>
              </a:rPr>
              <a:t>Senates/</a:t>
            </a:r>
            <a:r>
              <a:rPr lang="en-US" sz="4200" b="1" dirty="0" err="1" smtClean="0">
                <a:solidFill>
                  <a:srgbClr val="002060"/>
                </a:solidFill>
              </a:rPr>
              <a:t>Upravni</a:t>
            </a:r>
            <a:r>
              <a:rPr lang="en-US" sz="4200" b="1" dirty="0" smtClean="0">
                <a:solidFill>
                  <a:srgbClr val="002060"/>
                </a:solidFill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</a:rPr>
              <a:t>odbor</a:t>
            </a:r>
            <a:r>
              <a:rPr lang="en-US" sz="4200" b="1" dirty="0" smtClean="0">
                <a:solidFill>
                  <a:srgbClr val="002060"/>
                </a:solidFill>
              </a:rPr>
              <a:t> of </a:t>
            </a:r>
            <a:r>
              <a:rPr lang="en-US" sz="4200" b="1" dirty="0" err="1" smtClean="0">
                <a:solidFill>
                  <a:srgbClr val="002060"/>
                </a:solidFill>
              </a:rPr>
              <a:t>UoM</a:t>
            </a:r>
            <a:r>
              <a:rPr lang="en-US" sz="4200" b="1" dirty="0" smtClean="0">
                <a:solidFill>
                  <a:srgbClr val="002060"/>
                </a:solidFill>
              </a:rPr>
              <a:t> and </a:t>
            </a:r>
            <a:r>
              <a:rPr lang="en-US" sz="4200" b="1" dirty="0" err="1" smtClean="0">
                <a:solidFill>
                  <a:srgbClr val="002060"/>
                </a:solidFill>
              </a:rPr>
              <a:t>Ushkoder</a:t>
            </a:r>
            <a:r>
              <a:rPr lang="en-US" sz="4200" b="1" dirty="0" smtClean="0">
                <a:solidFill>
                  <a:srgbClr val="002060"/>
                </a:solidFill>
              </a:rPr>
              <a:t> decision about free of fees for first generation of the students responsible (Predrag Miranovic, Arjeta Troshani) in next 3 months</a:t>
            </a:r>
          </a:p>
          <a:p>
            <a:r>
              <a:rPr lang="en-US" sz="5000" b="1" dirty="0">
                <a:solidFill>
                  <a:srgbClr val="FF0000"/>
                </a:solidFill>
              </a:rPr>
              <a:t>D4.5: Decisions on </a:t>
            </a:r>
            <a:r>
              <a:rPr lang="en-US" sz="5000" b="1" dirty="0" smtClean="0">
                <a:solidFill>
                  <a:srgbClr val="FF0000"/>
                </a:solidFill>
              </a:rPr>
              <a:t>Accreditation for Albania and Montenegro</a:t>
            </a:r>
            <a:r>
              <a:rPr lang="en-US" sz="5000" dirty="0" smtClean="0">
                <a:solidFill>
                  <a:srgbClr val="FF0000"/>
                </a:solidFill>
              </a:rPr>
              <a:t>, </a:t>
            </a:r>
            <a:r>
              <a:rPr lang="en-US" sz="5000" b="1" u="sng" dirty="0">
                <a:solidFill>
                  <a:srgbClr val="FF0000"/>
                </a:solidFill>
              </a:rPr>
              <a:t>d</a:t>
            </a:r>
            <a:r>
              <a:rPr lang="en-US" sz="5000" b="1" u="sng" dirty="0" smtClean="0">
                <a:solidFill>
                  <a:srgbClr val="FF0000"/>
                </a:solidFill>
              </a:rPr>
              <a:t>elay 9 months</a:t>
            </a:r>
          </a:p>
          <a:p>
            <a:pPr lvl="1"/>
            <a:r>
              <a:rPr lang="en-US" sz="4200" b="1" dirty="0" smtClean="0">
                <a:solidFill>
                  <a:srgbClr val="002060"/>
                </a:solidFill>
              </a:rPr>
              <a:t>Application submitted to AKOKVO in next 2 weeks and AKOKVO Taking decision in before May 2021. For Albania they should to have decision. Responsible </a:t>
            </a:r>
            <a:r>
              <a:rPr lang="en-US" sz="4200" b="1" dirty="0" err="1" smtClean="0">
                <a:solidFill>
                  <a:srgbClr val="002060"/>
                </a:solidFill>
              </a:rPr>
              <a:t>Mladen</a:t>
            </a:r>
            <a:r>
              <a:rPr lang="en-US" sz="4200" b="1" dirty="0" smtClean="0">
                <a:solidFill>
                  <a:srgbClr val="002060"/>
                </a:solidFill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</a:rPr>
              <a:t>Prazic</a:t>
            </a:r>
            <a:r>
              <a:rPr lang="en-US" sz="4200" b="1" dirty="0" smtClean="0">
                <a:solidFill>
                  <a:srgbClr val="002060"/>
                </a:solidFill>
              </a:rPr>
              <a:t>, Radovan Stojanovic, </a:t>
            </a:r>
            <a:r>
              <a:rPr lang="en-US" sz="4200" b="1" dirty="0" err="1" smtClean="0">
                <a:solidFill>
                  <a:srgbClr val="002060"/>
                </a:solidFill>
              </a:rPr>
              <a:t>Sanja</a:t>
            </a:r>
            <a:r>
              <a:rPr lang="en-US" sz="4200" b="1" dirty="0" smtClean="0">
                <a:solidFill>
                  <a:srgbClr val="002060"/>
                </a:solidFill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</a:rPr>
              <a:t>Pekovic</a:t>
            </a:r>
            <a:r>
              <a:rPr lang="en-US" sz="4200" b="1" u="sng" dirty="0" smtClean="0">
                <a:solidFill>
                  <a:srgbClr val="002060"/>
                </a:solidFill>
              </a:rPr>
              <a:t>. </a:t>
            </a:r>
          </a:p>
          <a:p>
            <a:r>
              <a:rPr lang="en-US" sz="5000" dirty="0">
                <a:solidFill>
                  <a:srgbClr val="FF0000"/>
                </a:solidFill>
              </a:rPr>
              <a:t>D7.3: </a:t>
            </a:r>
            <a:r>
              <a:rPr lang="en-US" sz="5000" b="1" dirty="0">
                <a:solidFill>
                  <a:srgbClr val="FF0000"/>
                </a:solidFill>
              </a:rPr>
              <a:t>Doctoral Scholarships </a:t>
            </a:r>
            <a:r>
              <a:rPr lang="en-US" sz="5000" b="1" dirty="0" smtClean="0">
                <a:solidFill>
                  <a:srgbClr val="FF0000"/>
                </a:solidFill>
              </a:rPr>
              <a:t>provided</a:t>
            </a:r>
            <a:r>
              <a:rPr lang="en-US" sz="5000" dirty="0" smtClean="0">
                <a:solidFill>
                  <a:srgbClr val="FF0000"/>
                </a:solidFill>
              </a:rPr>
              <a:t>, </a:t>
            </a:r>
            <a:r>
              <a:rPr lang="en-US" sz="5000" b="1" u="sng" dirty="0" smtClean="0">
                <a:solidFill>
                  <a:srgbClr val="FF0000"/>
                </a:solidFill>
              </a:rPr>
              <a:t>delay 6 months</a:t>
            </a:r>
          </a:p>
          <a:p>
            <a:pPr lvl="1"/>
            <a:r>
              <a:rPr lang="en-US" sz="4200" b="1" dirty="0" smtClean="0">
                <a:solidFill>
                  <a:srgbClr val="002060"/>
                </a:solidFill>
              </a:rPr>
              <a:t>Till July 2021 do have decisions from Ministries Universities and other Institutions about Scholarships, Predrag Miranovic, Biljana </a:t>
            </a:r>
            <a:r>
              <a:rPr lang="en-US" sz="4200" b="1" dirty="0" err="1" smtClean="0">
                <a:solidFill>
                  <a:srgbClr val="002060"/>
                </a:solidFill>
              </a:rPr>
              <a:t>Scepanovic</a:t>
            </a:r>
            <a:r>
              <a:rPr lang="en-US" sz="4200" b="1" dirty="0" smtClean="0">
                <a:solidFill>
                  <a:srgbClr val="002060"/>
                </a:solidFill>
              </a:rPr>
              <a:t>, Rektor, </a:t>
            </a:r>
            <a:r>
              <a:rPr lang="en-US" sz="4200" b="1" dirty="0" err="1" smtClean="0">
                <a:solidFill>
                  <a:srgbClr val="002060"/>
                </a:solidFill>
              </a:rPr>
              <a:t>Nedjeljko</a:t>
            </a:r>
            <a:r>
              <a:rPr lang="en-US" sz="4200" b="1" dirty="0" smtClean="0">
                <a:solidFill>
                  <a:srgbClr val="002060"/>
                </a:solidFill>
              </a:rPr>
              <a:t> Latinovic</a:t>
            </a:r>
          </a:p>
          <a:p>
            <a:pPr marL="0" indent="0">
              <a:buNone/>
            </a:pPr>
            <a:endParaRPr lang="en-US" sz="4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Kick-off Meeting, Montenegro, February 2019</a:t>
            </a:r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6516216" y="1169313"/>
            <a:ext cx="1176669" cy="430887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Problem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40352" y="1169313"/>
            <a:ext cx="1401922" cy="430887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002060"/>
                </a:solidFill>
              </a:rPr>
              <a:t>Mitigation</a:t>
            </a:r>
            <a:endParaRPr lang="en-US" sz="2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5132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MARDS Template</Template>
  <TotalTime>926</TotalTime>
  <Words>1052</Words>
  <Application>Microsoft Office PowerPoint</Application>
  <PresentationFormat>On-screen Show (4:3)</PresentationFormat>
  <Paragraphs>141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MARDS, NEO Monitoring Visit #3</vt:lpstr>
      <vt:lpstr>Agenda</vt:lpstr>
      <vt:lpstr>Instead introduction</vt:lpstr>
      <vt:lpstr>Content</vt:lpstr>
      <vt:lpstr>Where we are at M29? </vt:lpstr>
      <vt:lpstr>PowerPoint Presentation</vt:lpstr>
      <vt:lpstr>Where we are by M29? </vt:lpstr>
      <vt:lpstr>Where we are by M29?</vt:lpstr>
      <vt:lpstr>Main problems and mitigation</vt:lpstr>
      <vt:lpstr>Main problems and mitigation</vt:lpstr>
      <vt:lpstr>Main problems and mitigation?</vt:lpstr>
      <vt:lpstr>My opinion (recommendations)</vt:lpstr>
      <vt:lpstr>Yours opinions (recommendations)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MARDS 3 and NEO Monitoring Visit</dc:title>
  <dc:creator>Radovan</dc:creator>
  <cp:lastModifiedBy>Radovan</cp:lastModifiedBy>
  <cp:revision>26</cp:revision>
  <dcterms:created xsi:type="dcterms:W3CDTF">2021-03-03T17:45:14Z</dcterms:created>
  <dcterms:modified xsi:type="dcterms:W3CDTF">2021-03-04T09:24:38Z</dcterms:modified>
</cp:coreProperties>
</file>