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259" r:id="rId3"/>
    <p:sldId id="258" r:id="rId4"/>
    <p:sldId id="263" r:id="rId5"/>
    <p:sldId id="261" r:id="rId6"/>
    <p:sldId id="262" r:id="rId7"/>
    <p:sldId id="266" r:id="rId8"/>
    <p:sldId id="264" r:id="rId9"/>
    <p:sldId id="274" r:id="rId10"/>
    <p:sldId id="281" r:id="rId11"/>
    <p:sldId id="283" r:id="rId12"/>
    <p:sldId id="265" r:id="rId13"/>
    <p:sldId id="284" r:id="rId14"/>
    <p:sldId id="285" r:id="rId15"/>
    <p:sldId id="286" r:id="rId16"/>
    <p:sldId id="287" r:id="rId17"/>
    <p:sldId id="282" r:id="rId18"/>
    <p:sldId id="268" r:id="rId19"/>
    <p:sldId id="269" r:id="rId20"/>
    <p:sldId id="272" r:id="rId21"/>
    <p:sldId id="260" r:id="rId22"/>
    <p:sldId id="267" r:id="rId23"/>
    <p:sldId id="270" r:id="rId24"/>
    <p:sldId id="271" r:id="rId25"/>
    <p:sldId id="276" r:id="rId26"/>
    <p:sldId id="277" r:id="rId27"/>
    <p:sldId id="278" r:id="rId28"/>
    <p:sldId id="280" r:id="rId29"/>
    <p:sldId id="273" r:id="rId30"/>
    <p:sldId id="279" r:id="rId31"/>
    <p:sldId id="288" r:id="rId32"/>
    <p:sldId id="289" r:id="rId33"/>
    <p:sldId id="290" r:id="rId34"/>
    <p:sldId id="293" r:id="rId35"/>
    <p:sldId id="291" r:id="rId36"/>
    <p:sldId id="292" r:id="rId37"/>
    <p:sldId id="294" r:id="rId38"/>
    <p:sldId id="295" r:id="rId39"/>
    <p:sldId id="296" r:id="rId40"/>
    <p:sldId id="29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72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20EF95-E232-483A-B08A-E0A088B080A7}" type="datetimeFigureOut">
              <a:rPr lang="en-GB" smtClean="0"/>
              <a:t>02/11/2022</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2AABB1-33D0-490A-8F65-0E2FCBEECD78}" type="slidenum">
              <a:rPr lang="en-GB" smtClean="0"/>
              <a:t>‹#›</a:t>
            </a:fld>
            <a:endParaRPr lang="en-GB"/>
          </a:p>
        </p:txBody>
      </p:sp>
    </p:spTree>
    <p:extLst>
      <p:ext uri="{BB962C8B-B14F-4D97-AF65-F5344CB8AC3E}">
        <p14:creationId xmlns:p14="http://schemas.microsoft.com/office/powerpoint/2010/main" val="1077199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459BD8-427A-43A6-AEE0-A6CAE913F694}" type="datetimeFigureOut">
              <a:rPr lang="en-GB" smtClean="0"/>
              <a:t>02/11/2022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69034-12FB-4A4C-B885-362305F2F51B}" type="slidenum">
              <a:rPr lang="en-GB" smtClean="0"/>
              <a:t>‹#›</a:t>
            </a:fld>
            <a:endParaRPr lang="en-GB"/>
          </a:p>
        </p:txBody>
      </p:sp>
    </p:spTree>
    <p:extLst>
      <p:ext uri="{BB962C8B-B14F-4D97-AF65-F5344CB8AC3E}">
        <p14:creationId xmlns:p14="http://schemas.microsoft.com/office/powerpoint/2010/main" val="274737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k-SK" smtClean="0"/>
              <a:t>Upravte štýly predlohy textu</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en-GB"/>
          </a:p>
        </p:txBody>
      </p:sp>
      <p:sp>
        <p:nvSpPr>
          <p:cNvPr id="4" name="Date Placeholder 3"/>
          <p:cNvSpPr>
            <a:spLocks noGrp="1"/>
          </p:cNvSpPr>
          <p:nvPr>
            <p:ph type="dt" sz="half" idx="10"/>
          </p:nvPr>
        </p:nvSpPr>
        <p:spPr/>
        <p:txBody>
          <a:bodyPr/>
          <a:lstStyle/>
          <a:p>
            <a:fld id="{E662FCDE-7375-41A6-AA58-C5A8488922D6}" type="datetime1">
              <a:rPr lang="en-GB" smtClean="0"/>
              <a:t>02/11/2022</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9445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GB"/>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Date Placeholder 3"/>
          <p:cNvSpPr>
            <a:spLocks noGrp="1"/>
          </p:cNvSpPr>
          <p:nvPr>
            <p:ph type="dt" sz="half" idx="10"/>
          </p:nvPr>
        </p:nvSpPr>
        <p:spPr/>
        <p:txBody>
          <a:bodyPr/>
          <a:lstStyle/>
          <a:p>
            <a:fld id="{7DDC832D-DA70-4815-903C-E4EC4C980648}" type="datetime1">
              <a:rPr lang="en-GB" smtClean="0"/>
              <a:t>02/11/2022</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333309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k-SK" smtClean="0"/>
              <a:t>Upravte štýly predlohy textu</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Date Placeholder 3"/>
          <p:cNvSpPr>
            <a:spLocks noGrp="1"/>
          </p:cNvSpPr>
          <p:nvPr>
            <p:ph type="dt" sz="half" idx="10"/>
          </p:nvPr>
        </p:nvSpPr>
        <p:spPr/>
        <p:txBody>
          <a:bodyPr/>
          <a:lstStyle/>
          <a:p>
            <a:fld id="{5375B5E6-9999-49CE-B7AE-EB5D93D104CD}" type="datetime1">
              <a:rPr lang="en-GB" smtClean="0"/>
              <a:t>02/11/2022</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22037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GB"/>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Date Placeholder 3"/>
          <p:cNvSpPr>
            <a:spLocks noGrp="1"/>
          </p:cNvSpPr>
          <p:nvPr>
            <p:ph type="dt" sz="half" idx="10"/>
          </p:nvPr>
        </p:nvSpPr>
        <p:spPr/>
        <p:txBody>
          <a:bodyPr/>
          <a:lstStyle/>
          <a:p>
            <a:fld id="{3001579E-C215-4D46-9F00-FCE9803D788E}" type="datetime1">
              <a:rPr lang="en-GB" smtClean="0"/>
              <a:t>02/11/2022</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14384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0668C20D-129E-4D9E-A2A0-CE5AE34E94CA}" type="datetime1">
              <a:rPr lang="en-GB" smtClean="0"/>
              <a:t>02/11/2022</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50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5" name="Date Placeholder 4"/>
          <p:cNvSpPr>
            <a:spLocks noGrp="1"/>
          </p:cNvSpPr>
          <p:nvPr>
            <p:ph type="dt" sz="half" idx="10"/>
          </p:nvPr>
        </p:nvSpPr>
        <p:spPr/>
        <p:txBody>
          <a:bodyPr/>
          <a:lstStyle/>
          <a:p>
            <a:fld id="{F11F1A2A-9ECF-4D79-91A4-DAAC98D7228B}" type="datetime1">
              <a:rPr lang="en-GB" smtClean="0"/>
              <a:t>02/11/2022</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08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k-SK" smtClean="0"/>
              <a:t>Upravte štýly predlohy textu</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7" name="Date Placeholder 6"/>
          <p:cNvSpPr>
            <a:spLocks noGrp="1"/>
          </p:cNvSpPr>
          <p:nvPr>
            <p:ph type="dt" sz="half" idx="10"/>
          </p:nvPr>
        </p:nvSpPr>
        <p:spPr/>
        <p:txBody>
          <a:bodyPr/>
          <a:lstStyle/>
          <a:p>
            <a:fld id="{93B45E0A-BB7C-4686-AA14-D829870E7BD4}" type="datetime1">
              <a:rPr lang="en-GB" smtClean="0"/>
              <a:t>02/11/2022</a:t>
            </a:fld>
            <a:endParaRPr lang="en-GB"/>
          </a:p>
        </p:txBody>
      </p:sp>
      <p:sp>
        <p:nvSpPr>
          <p:cNvPr id="8" name="Footer Placeholder 7"/>
          <p:cNvSpPr>
            <a:spLocks noGrp="1"/>
          </p:cNvSpPr>
          <p:nvPr>
            <p:ph type="ftr" sz="quarter" idx="11"/>
          </p:nvPr>
        </p:nvSpPr>
        <p:spPr/>
        <p:txBody>
          <a:bodyPr/>
          <a:lstStyle/>
          <a:p>
            <a:r>
              <a:rPr lang="en-GB" smtClean="0"/>
              <a:t>Kick-off Meeting, Montenegro, February 2019</a:t>
            </a:r>
            <a:endParaRPr lang="en-GB"/>
          </a:p>
        </p:txBody>
      </p:sp>
      <p:sp>
        <p:nvSpPr>
          <p:cNvPr id="9" name="Slide Number Placeholder 8"/>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639014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GB"/>
          </a:p>
        </p:txBody>
      </p:sp>
      <p:sp>
        <p:nvSpPr>
          <p:cNvPr id="3" name="Date Placeholder 2"/>
          <p:cNvSpPr>
            <a:spLocks noGrp="1"/>
          </p:cNvSpPr>
          <p:nvPr>
            <p:ph type="dt" sz="half" idx="10"/>
          </p:nvPr>
        </p:nvSpPr>
        <p:spPr/>
        <p:txBody>
          <a:bodyPr/>
          <a:lstStyle/>
          <a:p>
            <a:fld id="{B4F52E2C-97E9-406C-99AF-A30B15C11132}" type="datetime1">
              <a:rPr lang="en-GB" smtClean="0"/>
              <a:t>02/11/2022</a:t>
            </a:fld>
            <a:endParaRPr lang="en-GB"/>
          </a:p>
        </p:txBody>
      </p:sp>
      <p:sp>
        <p:nvSpPr>
          <p:cNvPr id="4" name="Footer Placeholder 3"/>
          <p:cNvSpPr>
            <a:spLocks noGrp="1"/>
          </p:cNvSpPr>
          <p:nvPr>
            <p:ph type="ftr" sz="quarter" idx="11"/>
          </p:nvPr>
        </p:nvSpPr>
        <p:spPr/>
        <p:txBody>
          <a:bodyPr/>
          <a:lstStyle/>
          <a:p>
            <a:r>
              <a:rPr lang="en-GB" smtClean="0"/>
              <a:t>Kick-off Meeting, Montenegro, February 2019</a:t>
            </a:r>
            <a:endParaRPr lang="en-GB"/>
          </a:p>
        </p:txBody>
      </p:sp>
      <p:sp>
        <p:nvSpPr>
          <p:cNvPr id="5" name="Slide Number Placeholder 4"/>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1082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267B0-696B-43D6-84E1-A6BFB22C1749}" type="datetime1">
              <a:rPr lang="en-GB" smtClean="0"/>
              <a:t>02/11/2022</a:t>
            </a:fld>
            <a:endParaRPr lang="en-GB"/>
          </a:p>
        </p:txBody>
      </p:sp>
      <p:sp>
        <p:nvSpPr>
          <p:cNvPr id="3" name="Footer Placeholder 2"/>
          <p:cNvSpPr>
            <a:spLocks noGrp="1"/>
          </p:cNvSpPr>
          <p:nvPr>
            <p:ph type="ftr" sz="quarter" idx="11"/>
          </p:nvPr>
        </p:nvSpPr>
        <p:spPr/>
        <p:txBody>
          <a:bodyPr/>
          <a:lstStyle/>
          <a:p>
            <a:r>
              <a:rPr lang="en-GB" smtClean="0"/>
              <a:t>Kick-off Meeting, Montenegro, February 2019</a:t>
            </a:r>
            <a:endParaRPr lang="en-GB"/>
          </a:p>
        </p:txBody>
      </p:sp>
      <p:sp>
        <p:nvSpPr>
          <p:cNvPr id="4" name="Slide Number Placeholder 3"/>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846100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291DFD6A-16C4-48AC-BE67-FD7EA4E79F39}" type="datetime1">
              <a:rPr lang="en-GB" smtClean="0"/>
              <a:t>02/11/2022</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417716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7765710C-0DB5-41CF-9E53-ADC57AB88758}" type="datetime1">
              <a:rPr lang="en-GB" smtClean="0"/>
              <a:t>02/11/2022</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914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Upravte štýly predlohy textu</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07E5E-4000-4743-BDAD-5F6D44221742}" type="datetime1">
              <a:rPr lang="en-GB" smtClean="0"/>
              <a:t>02/11/2022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Kick-off Meeting, Montenegro, February 2019</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7BD6A1-B084-4740-A66C-CD90010B0859}" type="slidenum">
              <a:rPr lang="en-GB" smtClean="0"/>
              <a:t>‹#›</a:t>
            </a:fld>
            <a:endParaRPr lang="en-GB"/>
          </a:p>
        </p:txBody>
      </p:sp>
    </p:spTree>
    <p:extLst>
      <p:ext uri="{BB962C8B-B14F-4D97-AF65-F5344CB8AC3E}">
        <p14:creationId xmlns:p14="http://schemas.microsoft.com/office/powerpoint/2010/main" val="81987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scopus.com/home.uri" TargetMode="External"/><Relationship Id="rId2" Type="http://schemas.openxmlformats.org/officeDocument/2006/relationships/hyperlink" Target="https://scholar.google.com/" TargetMode="External"/><Relationship Id="rId1" Type="http://schemas.openxmlformats.org/officeDocument/2006/relationships/slideLayout" Target="../slideLayouts/slideLayout2.xml"/><Relationship Id="rId5" Type="http://schemas.openxmlformats.org/officeDocument/2006/relationships/hyperlink" Target="https://doaj.org/" TargetMode="External"/><Relationship Id="rId4" Type="http://schemas.openxmlformats.org/officeDocument/2006/relationships/hyperlink" Target="https://login.webofknowledge.com/error/Error?Error=IPError&amp;PathInfo=%2F&amp;RouterURL=https%3A%2F%2Fwww.webofknowledge.com%2F&amp;Domain=.webofknowledge.com&amp;Src=IP&amp;Alias=WOK5"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journalsuggester.springer.com/" TargetMode="External"/><Relationship Id="rId7" Type="http://schemas.openxmlformats.org/officeDocument/2006/relationships/hyperlink" Target="https://tressacademic.com/identify-predatory-journals/" TargetMode="External"/><Relationship Id="rId2" Type="http://schemas.openxmlformats.org/officeDocument/2006/relationships/hyperlink" Target="https://journalfinder.elsevier.com/" TargetMode="External"/><Relationship Id="rId1" Type="http://schemas.openxmlformats.org/officeDocument/2006/relationships/slideLayout" Target="../slideLayouts/slideLayout2.xml"/><Relationship Id="rId6" Type="http://schemas.openxmlformats.org/officeDocument/2006/relationships/hyperlink" Target="https://authorservices.taylorandfrancis.com/publishing-your-research/choosing-a-journal/journal-suggester/" TargetMode="External"/><Relationship Id="rId5" Type="http://schemas.openxmlformats.org/officeDocument/2006/relationships/hyperlink" Target="https://journalfinder.wiley.com/search?type=match" TargetMode="External"/><Relationship Id="rId4" Type="http://schemas.openxmlformats.org/officeDocument/2006/relationships/hyperlink" Target="https://publication-recommender.ieee.org/home;jsessionid=90D6A5FCBF940E6C31DB4025224A0FF8"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88" y="4265624"/>
            <a:ext cx="2705424" cy="1755132"/>
          </a:xfrm>
          <a:prstGeom prst="rect">
            <a:avLst/>
          </a:prstGeom>
        </p:spPr>
      </p:pic>
      <p:sp>
        <p:nvSpPr>
          <p:cNvPr id="2" name="Title 1"/>
          <p:cNvSpPr>
            <a:spLocks noGrp="1"/>
          </p:cNvSpPr>
          <p:nvPr>
            <p:ph type="ctrTitle"/>
          </p:nvPr>
        </p:nvSpPr>
        <p:spPr>
          <a:xfrm>
            <a:off x="683568" y="332656"/>
            <a:ext cx="7772400" cy="1470025"/>
          </a:xfrm>
        </p:spPr>
        <p:txBody>
          <a:bodyPr>
            <a:normAutofit fontScale="90000"/>
          </a:bodyPr>
          <a:lstStyle/>
          <a:p>
            <a:r>
              <a:rPr lang="en-GB" sz="6000" b="1" dirty="0">
                <a:solidFill>
                  <a:srgbClr val="0070C0"/>
                </a:solidFill>
                <a:effectLst>
                  <a:outerShdw blurRad="38100" dist="38100" dir="2700000" algn="tl">
                    <a:srgbClr val="000000">
                      <a:alpha val="43137"/>
                    </a:srgbClr>
                  </a:outerShdw>
                </a:effectLst>
              </a:rPr>
              <a:t>How to write a high quality publication</a:t>
            </a:r>
          </a:p>
        </p:txBody>
      </p:sp>
      <p:sp>
        <p:nvSpPr>
          <p:cNvPr id="3" name="Subtitle 2"/>
          <p:cNvSpPr>
            <a:spLocks noGrp="1"/>
          </p:cNvSpPr>
          <p:nvPr>
            <p:ph type="subTitle" idx="1"/>
          </p:nvPr>
        </p:nvSpPr>
        <p:spPr>
          <a:xfrm>
            <a:off x="1369368" y="2180132"/>
            <a:ext cx="6400800" cy="1752600"/>
          </a:xfrm>
        </p:spPr>
        <p:txBody>
          <a:bodyPr>
            <a:normAutofit/>
          </a:bodyPr>
          <a:lstStyle/>
          <a:p>
            <a:r>
              <a:rPr lang="en-US" sz="2400" b="1" dirty="0">
                <a:solidFill>
                  <a:srgbClr val="002060"/>
                </a:solidFill>
              </a:rPr>
              <a:t>Kamila Borseková </a:t>
            </a:r>
            <a:endParaRPr lang="sk-SK" sz="2400" b="1" dirty="0" smtClean="0">
              <a:solidFill>
                <a:srgbClr val="002060"/>
              </a:solidFill>
            </a:endParaRPr>
          </a:p>
          <a:p>
            <a:r>
              <a:rPr lang="sk-SK" sz="2400" b="1" dirty="0" smtClean="0">
                <a:solidFill>
                  <a:srgbClr val="002060"/>
                </a:solidFill>
              </a:rPr>
              <a:t>Matej </a:t>
            </a:r>
            <a:r>
              <a:rPr lang="sk-SK" sz="2400" b="1" dirty="0" err="1" smtClean="0">
                <a:solidFill>
                  <a:srgbClr val="002060"/>
                </a:solidFill>
              </a:rPr>
              <a:t>Bel</a:t>
            </a:r>
            <a:r>
              <a:rPr lang="sk-SK" sz="2400" b="1" dirty="0" smtClean="0">
                <a:solidFill>
                  <a:srgbClr val="002060"/>
                </a:solidFill>
              </a:rPr>
              <a:t> </a:t>
            </a:r>
            <a:r>
              <a:rPr lang="sk-SK" sz="2400" b="1" dirty="0" err="1" smtClean="0">
                <a:solidFill>
                  <a:srgbClr val="002060"/>
                </a:solidFill>
              </a:rPr>
              <a:t>University</a:t>
            </a:r>
            <a:r>
              <a:rPr lang="sk-SK" sz="2400" b="1" dirty="0" smtClean="0">
                <a:solidFill>
                  <a:srgbClr val="002060"/>
                </a:solidFill>
              </a:rPr>
              <a:t>, Slovakia</a:t>
            </a:r>
          </a:p>
          <a:p>
            <a:r>
              <a:rPr lang="en-US" sz="2400" b="1" dirty="0" smtClean="0">
                <a:solidFill>
                  <a:srgbClr val="002060"/>
                </a:solidFill>
              </a:rPr>
              <a:t>Contact</a:t>
            </a:r>
            <a:r>
              <a:rPr lang="en-US" sz="2400" b="1" dirty="0">
                <a:solidFill>
                  <a:srgbClr val="002060"/>
                </a:solidFill>
              </a:rPr>
              <a:t>: kamila.borsekova@umb.sk</a:t>
            </a:r>
            <a:endParaRPr lang="en-GB" sz="2400" b="1" dirty="0">
              <a:solidFill>
                <a:srgbClr val="002060"/>
              </a:solidFill>
            </a:endParaRPr>
          </a:p>
        </p:txBody>
      </p:sp>
      <p:sp>
        <p:nvSpPr>
          <p:cNvPr id="4" name="Footer Placeholder 3"/>
          <p:cNvSpPr>
            <a:spLocks noGrp="1"/>
          </p:cNvSpPr>
          <p:nvPr>
            <p:ph type="ftr" sz="quarter" idx="11"/>
          </p:nvPr>
        </p:nvSpPr>
        <p:spPr>
          <a:xfrm>
            <a:off x="3124200" y="6356350"/>
            <a:ext cx="3248000" cy="365125"/>
          </a:xfrm>
        </p:spPr>
        <p:txBody>
          <a:bodyPr/>
          <a:lstStyle/>
          <a:p>
            <a:r>
              <a:rPr lang="sk-SK" dirty="0" err="1" smtClean="0"/>
              <a:t>Final</a:t>
            </a:r>
            <a:r>
              <a:rPr lang="sk-SK" dirty="0" smtClean="0"/>
              <a:t> </a:t>
            </a:r>
            <a:r>
              <a:rPr lang="sk-SK" dirty="0" err="1" smtClean="0"/>
              <a:t>meeting</a:t>
            </a:r>
            <a:r>
              <a:rPr lang="en-GB" dirty="0" smtClean="0"/>
              <a:t>, </a:t>
            </a:r>
            <a:r>
              <a:rPr lang="en-GB" dirty="0" smtClean="0"/>
              <a:t>Montenegro, </a:t>
            </a:r>
            <a:r>
              <a:rPr lang="sk-SK" dirty="0" smtClean="0"/>
              <a:t>November 2022</a:t>
            </a:r>
            <a:endParaRPr lang="en-GB" dirty="0"/>
          </a:p>
        </p:txBody>
      </p:sp>
      <p:pic>
        <p:nvPicPr>
          <p:cNvPr id="7" name="Obrázo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1800" y="4344441"/>
            <a:ext cx="2857500" cy="1600200"/>
          </a:xfrm>
          <a:prstGeom prst="rect">
            <a:avLst/>
          </a:prstGeom>
        </p:spPr>
      </p:pic>
      <p:pic>
        <p:nvPicPr>
          <p:cNvPr id="8" name="Obrázo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5152" y="4343090"/>
            <a:ext cx="3408218" cy="1600200"/>
          </a:xfrm>
          <a:prstGeom prst="rect">
            <a:avLst/>
          </a:prstGeom>
        </p:spPr>
      </p:pic>
    </p:spTree>
    <p:extLst>
      <p:ext uri="{BB962C8B-B14F-4D97-AF65-F5344CB8AC3E}">
        <p14:creationId xmlns:p14="http://schemas.microsoft.com/office/powerpoint/2010/main" val="7248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Writing the introduction</a:t>
            </a:r>
          </a:p>
        </p:txBody>
      </p:sp>
      <p:sp>
        <p:nvSpPr>
          <p:cNvPr id="3" name="Zástupný symbol obsahu 2"/>
          <p:cNvSpPr>
            <a:spLocks noGrp="1"/>
          </p:cNvSpPr>
          <p:nvPr>
            <p:ph idx="1"/>
          </p:nvPr>
        </p:nvSpPr>
        <p:spPr/>
        <p:txBody>
          <a:bodyPr/>
          <a:lstStyle/>
          <a:p>
            <a:r>
              <a:rPr lang="en-US" dirty="0" smtClean="0"/>
              <a:t>Sufficient </a:t>
            </a:r>
            <a:r>
              <a:rPr lang="en-US" dirty="0"/>
              <a:t>background </a:t>
            </a:r>
            <a:endParaRPr lang="sk-SK" dirty="0" smtClean="0"/>
          </a:p>
          <a:p>
            <a:r>
              <a:rPr lang="en-US" dirty="0" smtClean="0"/>
              <a:t>Motivation </a:t>
            </a:r>
            <a:r>
              <a:rPr lang="en-US" dirty="0"/>
              <a:t>and rational </a:t>
            </a:r>
            <a:endParaRPr lang="sk-SK" dirty="0" smtClean="0"/>
          </a:p>
          <a:p>
            <a:r>
              <a:rPr lang="en-US" dirty="0" smtClean="0"/>
              <a:t>Outline </a:t>
            </a:r>
            <a:r>
              <a:rPr lang="en-US" dirty="0"/>
              <a:t>specific aims </a:t>
            </a:r>
            <a:endParaRPr lang="sk-SK" dirty="0" smtClean="0"/>
          </a:p>
          <a:p>
            <a:r>
              <a:rPr lang="en-US" dirty="0" smtClean="0"/>
              <a:t>Accessible </a:t>
            </a:r>
            <a:r>
              <a:rPr lang="en-US" dirty="0"/>
              <a:t>and interesting </a:t>
            </a:r>
            <a:endParaRPr lang="sk-SK" dirty="0" smtClean="0"/>
          </a:p>
          <a:p>
            <a:r>
              <a:rPr lang="en-US" dirty="0" smtClean="0"/>
              <a:t>Broad/general </a:t>
            </a:r>
            <a:r>
              <a:rPr lang="en-US" dirty="0"/>
              <a:t>to focused/specific </a:t>
            </a:r>
            <a:endParaRPr lang="sk-SK" dirty="0" smtClean="0"/>
          </a:p>
          <a:p>
            <a:r>
              <a:rPr lang="en-US" dirty="0" smtClean="0"/>
              <a:t>Define </a:t>
            </a:r>
            <a:r>
              <a:rPr lang="en-US" dirty="0"/>
              <a:t>specialized terms and abbreviations</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342707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Materials and methods</a:t>
            </a:r>
          </a:p>
        </p:txBody>
      </p:sp>
      <p:sp>
        <p:nvSpPr>
          <p:cNvPr id="3" name="Zástupný symbol obsahu 2"/>
          <p:cNvSpPr>
            <a:spLocks noGrp="1"/>
          </p:cNvSpPr>
          <p:nvPr>
            <p:ph idx="1"/>
          </p:nvPr>
        </p:nvSpPr>
        <p:spPr/>
        <p:txBody>
          <a:bodyPr>
            <a:normAutofit fontScale="92500"/>
          </a:bodyPr>
          <a:lstStyle/>
          <a:p>
            <a:r>
              <a:rPr lang="en-US" dirty="0" smtClean="0"/>
              <a:t>Concise </a:t>
            </a:r>
            <a:r>
              <a:rPr lang="en-US" dirty="0"/>
              <a:t>but include full details </a:t>
            </a:r>
            <a:endParaRPr lang="sk-SK" dirty="0" smtClean="0"/>
          </a:p>
          <a:p>
            <a:r>
              <a:rPr lang="en-US" dirty="0" smtClean="0"/>
              <a:t>Use </a:t>
            </a:r>
            <a:r>
              <a:rPr lang="en-US" dirty="0"/>
              <a:t>the past tense </a:t>
            </a:r>
            <a:endParaRPr lang="sk-SK" dirty="0" smtClean="0"/>
          </a:p>
          <a:p>
            <a:r>
              <a:rPr lang="en-US" dirty="0" smtClean="0"/>
              <a:t>Enough </a:t>
            </a:r>
            <a:r>
              <a:rPr lang="en-US" dirty="0"/>
              <a:t>information so study can be reproduced </a:t>
            </a:r>
            <a:endParaRPr lang="sk-SK" dirty="0" smtClean="0"/>
          </a:p>
          <a:p>
            <a:r>
              <a:rPr lang="en-US" dirty="0" smtClean="0"/>
              <a:t>Outline </a:t>
            </a:r>
            <a:r>
              <a:rPr lang="en-US" dirty="0"/>
              <a:t>sites and sampling strategy </a:t>
            </a:r>
            <a:endParaRPr lang="sk-SK" dirty="0" smtClean="0"/>
          </a:p>
          <a:p>
            <a:r>
              <a:rPr lang="en-US" dirty="0" smtClean="0"/>
              <a:t>Order </a:t>
            </a:r>
            <a:r>
              <a:rPr lang="en-US" dirty="0"/>
              <a:t>methods chronologically </a:t>
            </a:r>
            <a:endParaRPr lang="sk-SK" dirty="0" smtClean="0"/>
          </a:p>
          <a:p>
            <a:r>
              <a:rPr lang="en-US" dirty="0" smtClean="0"/>
              <a:t>Sub-headings </a:t>
            </a:r>
            <a:r>
              <a:rPr lang="en-US" dirty="0"/>
              <a:t>can help organize </a:t>
            </a:r>
            <a:endParaRPr lang="sk-SK" dirty="0" smtClean="0"/>
          </a:p>
          <a:p>
            <a:r>
              <a:rPr lang="en-US" dirty="0" smtClean="0"/>
              <a:t>Use </a:t>
            </a:r>
            <a:r>
              <a:rPr lang="en-US" dirty="0"/>
              <a:t>references, tables and figures where appropriate</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152147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a:solidFill>
                  <a:srgbClr val="0070C0"/>
                </a:solidFill>
                <a:effectLst>
                  <a:outerShdw blurRad="38100" dist="38100" dir="2700000" algn="tl">
                    <a:srgbClr val="000000">
                      <a:alpha val="43137"/>
                    </a:srgbClr>
                  </a:outerShdw>
                </a:effectLst>
              </a:rPr>
              <a:t>Present robust and reliable findings </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77500" lnSpcReduction="20000"/>
          </a:bodyPr>
          <a:lstStyle/>
          <a:p>
            <a:r>
              <a:rPr lang="en-US" dirty="0" smtClean="0"/>
              <a:t>Your </a:t>
            </a:r>
            <a:r>
              <a:rPr lang="en-US" dirty="0"/>
              <a:t>story provides the context for your research and the message that you want to communicate. </a:t>
            </a:r>
            <a:endParaRPr lang="sk-SK" dirty="0" smtClean="0"/>
          </a:p>
          <a:p>
            <a:r>
              <a:rPr lang="en-US" dirty="0" smtClean="0"/>
              <a:t>The </a:t>
            </a:r>
            <a:r>
              <a:rPr lang="en-US" dirty="0"/>
              <a:t>power and credibility of your message deeply depends on the reliability and robustness of your approach. </a:t>
            </a:r>
            <a:endParaRPr lang="sk-SK" dirty="0" smtClean="0"/>
          </a:p>
          <a:p>
            <a:r>
              <a:rPr lang="en-US" dirty="0" smtClean="0"/>
              <a:t>When </a:t>
            </a:r>
            <a:r>
              <a:rPr lang="en-US" dirty="0"/>
              <a:t>you address a relevant question in your paper, it is essential that your readers can understand how you approached the question and what you found out. </a:t>
            </a:r>
            <a:endParaRPr lang="sk-SK" dirty="0" smtClean="0"/>
          </a:p>
          <a:p>
            <a:r>
              <a:rPr lang="en-US" dirty="0" smtClean="0"/>
              <a:t>Make </a:t>
            </a:r>
            <a:r>
              <a:rPr lang="en-US" dirty="0"/>
              <a:t>sure you explain in full detail and without gaps how you’ve conducted your research, and then present results that you can confidently rely upon. </a:t>
            </a:r>
            <a:endParaRPr lang="sk-SK" dirty="0" smtClean="0"/>
          </a:p>
          <a:p>
            <a:r>
              <a:rPr lang="en-US" dirty="0" smtClean="0"/>
              <a:t>The </a:t>
            </a:r>
            <a:r>
              <a:rPr lang="en-US" dirty="0"/>
              <a:t>journal space is limited, so consider presenting some of the specific material in an online appendix.  </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40837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solidFill>
                  <a:srgbClr val="0070C0"/>
                </a:solidFill>
                <a:effectLst>
                  <a:outerShdw blurRad="38100" dist="38100" dir="2700000" algn="tl">
                    <a:srgbClr val="000000">
                      <a:alpha val="43137"/>
                    </a:srgbClr>
                  </a:outerShdw>
                </a:effectLst>
              </a:rPr>
              <a:t>R</a:t>
            </a:r>
            <a:r>
              <a:rPr lang="en-US" b="1" dirty="0" err="1" smtClean="0">
                <a:solidFill>
                  <a:srgbClr val="0070C0"/>
                </a:solidFill>
                <a:effectLst>
                  <a:outerShdw blurRad="38100" dist="38100" dir="2700000" algn="tl">
                    <a:srgbClr val="000000">
                      <a:alpha val="43137"/>
                    </a:srgbClr>
                  </a:outerShdw>
                </a:effectLst>
              </a:rPr>
              <a:t>eporting</a:t>
            </a:r>
            <a:r>
              <a:rPr lang="en-US" b="1" dirty="0" smtClean="0">
                <a:solidFill>
                  <a:srgbClr val="0070C0"/>
                </a:solidFill>
                <a:effectLst>
                  <a:outerShdw blurRad="38100" dist="38100" dir="2700000" algn="tl">
                    <a:srgbClr val="000000">
                      <a:alpha val="43137"/>
                    </a:srgbClr>
                  </a:outerShdw>
                </a:effectLst>
              </a:rPr>
              <a:t> </a:t>
            </a:r>
            <a:r>
              <a:rPr lang="en-US" b="1" dirty="0">
                <a:solidFill>
                  <a:srgbClr val="0070C0"/>
                </a:solidFill>
                <a:effectLst>
                  <a:outerShdw blurRad="38100" dist="38100" dir="2700000" algn="tl">
                    <a:srgbClr val="000000">
                      <a:alpha val="43137"/>
                    </a:srgbClr>
                  </a:outerShdw>
                </a:effectLst>
              </a:rPr>
              <a:t>the results</a:t>
            </a:r>
          </a:p>
        </p:txBody>
      </p:sp>
      <p:sp>
        <p:nvSpPr>
          <p:cNvPr id="3" name="Zástupný symbol obsahu 2"/>
          <p:cNvSpPr>
            <a:spLocks noGrp="1"/>
          </p:cNvSpPr>
          <p:nvPr>
            <p:ph idx="1"/>
          </p:nvPr>
        </p:nvSpPr>
        <p:spPr/>
        <p:txBody>
          <a:bodyPr>
            <a:normAutofit lnSpcReduction="10000"/>
          </a:bodyPr>
          <a:lstStyle/>
          <a:p>
            <a:r>
              <a:rPr lang="en-US" dirty="0" smtClean="0"/>
              <a:t>Tables </a:t>
            </a:r>
            <a:r>
              <a:rPr lang="en-US" dirty="0"/>
              <a:t>and figures are a good way to summarize information </a:t>
            </a:r>
            <a:endParaRPr lang="sk-SK" dirty="0" smtClean="0"/>
          </a:p>
          <a:p>
            <a:r>
              <a:rPr lang="en-US" dirty="0" smtClean="0"/>
              <a:t>Concise </a:t>
            </a:r>
            <a:r>
              <a:rPr lang="en-US" dirty="0"/>
              <a:t>description of experimental findings Avoid redundant figures etc. </a:t>
            </a:r>
            <a:endParaRPr lang="sk-SK" dirty="0" smtClean="0"/>
          </a:p>
          <a:p>
            <a:r>
              <a:rPr lang="en-US" dirty="0" smtClean="0"/>
              <a:t>Summarize </a:t>
            </a:r>
            <a:r>
              <a:rPr lang="en-US" dirty="0"/>
              <a:t>most important points and refer to raw data in the table or supplementary information </a:t>
            </a:r>
            <a:endParaRPr lang="sk-SK" dirty="0" smtClean="0"/>
          </a:p>
          <a:p>
            <a:r>
              <a:rPr lang="en-US" dirty="0" smtClean="0"/>
              <a:t>Include </a:t>
            </a:r>
            <a:r>
              <a:rPr lang="en-US" dirty="0"/>
              <a:t>appropriate statistical information </a:t>
            </a:r>
            <a:endParaRPr lang="sk-SK" dirty="0" smtClean="0"/>
          </a:p>
          <a:p>
            <a:r>
              <a:rPr lang="en-US" dirty="0" smtClean="0"/>
              <a:t>Avoid </a:t>
            </a:r>
            <a:r>
              <a:rPr lang="en-US" dirty="0"/>
              <a:t>redundancy</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961225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Figures and tables</a:t>
            </a:r>
          </a:p>
        </p:txBody>
      </p:sp>
      <p:sp>
        <p:nvSpPr>
          <p:cNvPr id="3" name="Zástupný symbol obsahu 2"/>
          <p:cNvSpPr>
            <a:spLocks noGrp="1"/>
          </p:cNvSpPr>
          <p:nvPr>
            <p:ph idx="1"/>
          </p:nvPr>
        </p:nvSpPr>
        <p:spPr/>
        <p:txBody>
          <a:bodyPr>
            <a:normAutofit fontScale="92500"/>
          </a:bodyPr>
          <a:lstStyle/>
          <a:p>
            <a:r>
              <a:rPr lang="en-US" dirty="0" smtClean="0"/>
              <a:t>Make </a:t>
            </a:r>
            <a:r>
              <a:rPr lang="en-US" dirty="0"/>
              <a:t>your figures legible and easy to </a:t>
            </a:r>
            <a:r>
              <a:rPr lang="en-US" dirty="0" smtClean="0"/>
              <a:t>read</a:t>
            </a:r>
            <a:endParaRPr lang="sk-SK" dirty="0" smtClean="0"/>
          </a:p>
          <a:p>
            <a:r>
              <a:rPr lang="en-US" dirty="0" smtClean="0"/>
              <a:t>Label </a:t>
            </a:r>
            <a:r>
              <a:rPr lang="en-US" dirty="0"/>
              <a:t>axes appropriately </a:t>
            </a:r>
            <a:endParaRPr lang="sk-SK" dirty="0" smtClean="0"/>
          </a:p>
          <a:p>
            <a:r>
              <a:rPr lang="en-US" dirty="0" smtClean="0"/>
              <a:t>Avoid </a:t>
            </a:r>
            <a:r>
              <a:rPr lang="en-US" dirty="0"/>
              <a:t>a lot of blank space </a:t>
            </a:r>
            <a:endParaRPr lang="sk-SK" dirty="0" smtClean="0"/>
          </a:p>
          <a:p>
            <a:r>
              <a:rPr lang="en-US" dirty="0" smtClean="0"/>
              <a:t>Use </a:t>
            </a:r>
            <a:r>
              <a:rPr lang="en-US" dirty="0"/>
              <a:t>figures to convey the most important results </a:t>
            </a:r>
            <a:endParaRPr lang="sk-SK" dirty="0" smtClean="0"/>
          </a:p>
          <a:p>
            <a:r>
              <a:rPr lang="en-US" dirty="0" smtClean="0"/>
              <a:t>Use </a:t>
            </a:r>
            <a:r>
              <a:rPr lang="en-US" dirty="0"/>
              <a:t>the figure legend to describe what the figure conveys </a:t>
            </a:r>
            <a:endParaRPr lang="sk-SK" dirty="0" smtClean="0"/>
          </a:p>
          <a:p>
            <a:r>
              <a:rPr lang="en-US" dirty="0" smtClean="0"/>
              <a:t>Use </a:t>
            </a:r>
            <a:r>
              <a:rPr lang="en-US" dirty="0"/>
              <a:t>tables and supplementary data to include raw data and summary statistics</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4161698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Writing the discussion</a:t>
            </a:r>
          </a:p>
        </p:txBody>
      </p:sp>
      <p:sp>
        <p:nvSpPr>
          <p:cNvPr id="3" name="Zástupný symbol obsahu 2"/>
          <p:cNvSpPr>
            <a:spLocks noGrp="1"/>
          </p:cNvSpPr>
          <p:nvPr>
            <p:ph idx="1"/>
          </p:nvPr>
        </p:nvSpPr>
        <p:spPr/>
        <p:txBody>
          <a:bodyPr>
            <a:normAutofit fontScale="92500"/>
          </a:bodyPr>
          <a:lstStyle/>
          <a:p>
            <a:r>
              <a:rPr lang="en-US" dirty="0" smtClean="0"/>
              <a:t>Discuss </a:t>
            </a:r>
            <a:r>
              <a:rPr lang="en-US" dirty="0"/>
              <a:t>but do not restate the results </a:t>
            </a:r>
            <a:endParaRPr lang="sk-SK" dirty="0" smtClean="0"/>
          </a:p>
          <a:p>
            <a:r>
              <a:rPr lang="en-US" dirty="0" smtClean="0"/>
              <a:t>Point </a:t>
            </a:r>
            <a:r>
              <a:rPr lang="en-US" dirty="0"/>
              <a:t>out exceptions to main </a:t>
            </a:r>
            <a:r>
              <a:rPr lang="en-US" dirty="0" smtClean="0"/>
              <a:t>findings</a:t>
            </a:r>
            <a:endParaRPr lang="sk-SK" dirty="0" smtClean="0"/>
          </a:p>
          <a:p>
            <a:r>
              <a:rPr lang="en-US" dirty="0" smtClean="0"/>
              <a:t>Acknowledge </a:t>
            </a:r>
            <a:r>
              <a:rPr lang="en-US" dirty="0"/>
              <a:t>caveats </a:t>
            </a:r>
            <a:r>
              <a:rPr lang="sk-SK" dirty="0" smtClean="0"/>
              <a:t>or </a:t>
            </a:r>
            <a:r>
              <a:rPr lang="sk-SK" dirty="0" err="1" smtClean="0"/>
              <a:t>limitations</a:t>
            </a:r>
            <a:r>
              <a:rPr lang="sk-SK" dirty="0" smtClean="0"/>
              <a:t> </a:t>
            </a:r>
          </a:p>
          <a:p>
            <a:r>
              <a:rPr lang="en-US" dirty="0" smtClean="0"/>
              <a:t>Relate </a:t>
            </a:r>
            <a:r>
              <a:rPr lang="en-US" dirty="0"/>
              <a:t>main findings to questions raised in the introduction </a:t>
            </a:r>
            <a:endParaRPr lang="sk-SK" dirty="0" smtClean="0"/>
          </a:p>
          <a:p>
            <a:r>
              <a:rPr lang="en-US" dirty="0" smtClean="0"/>
              <a:t>Emphasize </a:t>
            </a:r>
            <a:r>
              <a:rPr lang="en-US" dirty="0"/>
              <a:t>significance of your findings </a:t>
            </a:r>
            <a:endParaRPr lang="sk-SK" dirty="0" smtClean="0"/>
          </a:p>
          <a:p>
            <a:r>
              <a:rPr lang="en-US" dirty="0" smtClean="0"/>
              <a:t>Avoid </a:t>
            </a:r>
            <a:r>
              <a:rPr lang="en-US" dirty="0"/>
              <a:t>over-interpretation </a:t>
            </a:r>
            <a:endParaRPr lang="sk-SK" dirty="0" smtClean="0"/>
          </a:p>
          <a:p>
            <a:r>
              <a:rPr lang="en-US" dirty="0" smtClean="0"/>
              <a:t>Acknowledge </a:t>
            </a:r>
            <a:r>
              <a:rPr lang="en-US" dirty="0"/>
              <a:t>contributions and funding sources</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423758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References</a:t>
            </a:r>
          </a:p>
        </p:txBody>
      </p:sp>
      <p:sp>
        <p:nvSpPr>
          <p:cNvPr id="3" name="Zástupný symbol obsahu 2"/>
          <p:cNvSpPr>
            <a:spLocks noGrp="1"/>
          </p:cNvSpPr>
          <p:nvPr>
            <p:ph idx="1"/>
          </p:nvPr>
        </p:nvSpPr>
        <p:spPr/>
        <p:txBody>
          <a:bodyPr/>
          <a:lstStyle/>
          <a:p>
            <a:r>
              <a:rPr lang="en-US" dirty="0" smtClean="0"/>
              <a:t>Check </a:t>
            </a:r>
            <a:r>
              <a:rPr lang="en-US" dirty="0"/>
              <a:t>your references </a:t>
            </a:r>
            <a:r>
              <a:rPr lang="sk-SK" dirty="0" err="1" smtClean="0"/>
              <a:t>carefully</a:t>
            </a:r>
            <a:endParaRPr lang="sk-SK" dirty="0" smtClean="0"/>
          </a:p>
          <a:p>
            <a:r>
              <a:rPr lang="en-US" dirty="0" smtClean="0"/>
              <a:t>Format </a:t>
            </a:r>
            <a:r>
              <a:rPr lang="en-US" dirty="0"/>
              <a:t>determined by the journal </a:t>
            </a:r>
            <a:endParaRPr lang="sk-SK" dirty="0" smtClean="0"/>
          </a:p>
          <a:p>
            <a:r>
              <a:rPr lang="en-US" dirty="0" smtClean="0"/>
              <a:t>Citations </a:t>
            </a:r>
            <a:r>
              <a:rPr lang="en-US" dirty="0"/>
              <a:t>in text: name, year Multiple authors: use et al., year </a:t>
            </a:r>
            <a:endParaRPr lang="sk-SK" dirty="0" smtClean="0"/>
          </a:p>
          <a:p>
            <a:r>
              <a:rPr lang="en-US" dirty="0" smtClean="0"/>
              <a:t>Check </a:t>
            </a:r>
            <a:r>
              <a:rPr lang="en-US" dirty="0"/>
              <a:t>citation order system: alphabetical or chronological </a:t>
            </a:r>
            <a:endParaRPr lang="sk-SK" dirty="0" smtClean="0"/>
          </a:p>
          <a:p>
            <a:r>
              <a:rPr lang="en-US" dirty="0" smtClean="0"/>
              <a:t>Check </a:t>
            </a:r>
            <a:r>
              <a:rPr lang="en-US" dirty="0"/>
              <a:t>journal abbreviation </a:t>
            </a:r>
            <a:r>
              <a:rPr lang="en-US" dirty="0" smtClean="0"/>
              <a:t>styles</a:t>
            </a: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506904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rPr>
              <a:t>Writing an abstract</a:t>
            </a:r>
          </a:p>
        </p:txBody>
      </p:sp>
      <p:sp>
        <p:nvSpPr>
          <p:cNvPr id="3" name="Zástupný symbol obsahu 2"/>
          <p:cNvSpPr>
            <a:spLocks noGrp="1"/>
          </p:cNvSpPr>
          <p:nvPr>
            <p:ph idx="1"/>
          </p:nvPr>
        </p:nvSpPr>
        <p:spPr/>
        <p:txBody>
          <a:bodyPr/>
          <a:lstStyle/>
          <a:p>
            <a:r>
              <a:rPr lang="en-US" dirty="0" smtClean="0"/>
              <a:t>Miniature </a:t>
            </a:r>
            <a:r>
              <a:rPr lang="en-US" dirty="0"/>
              <a:t>version of the paper </a:t>
            </a:r>
            <a:endParaRPr lang="sk-SK" dirty="0" smtClean="0"/>
          </a:p>
          <a:p>
            <a:r>
              <a:rPr lang="en-US" dirty="0" smtClean="0"/>
              <a:t>Word </a:t>
            </a:r>
            <a:r>
              <a:rPr lang="en-US" dirty="0"/>
              <a:t>limit </a:t>
            </a:r>
            <a:endParaRPr lang="sk-SK" dirty="0" smtClean="0"/>
          </a:p>
          <a:p>
            <a:r>
              <a:rPr lang="en-US" dirty="0" smtClean="0"/>
              <a:t>Reflect </a:t>
            </a:r>
            <a:r>
              <a:rPr lang="en-US" dirty="0"/>
              <a:t>content of the paper </a:t>
            </a:r>
            <a:endParaRPr lang="sk-SK" dirty="0" smtClean="0"/>
          </a:p>
          <a:p>
            <a:r>
              <a:rPr lang="en-US" dirty="0" smtClean="0"/>
              <a:t>Content </a:t>
            </a:r>
            <a:r>
              <a:rPr lang="en-US" dirty="0"/>
              <a:t>– Specific objectives – Principle methods – Summary of results – Main conclusions </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466561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7077" y="116632"/>
            <a:ext cx="8229600" cy="1143000"/>
          </a:xfrm>
        </p:spPr>
        <p:txBody>
          <a:bodyPr>
            <a:normAutofit fontScale="90000"/>
          </a:bodyPr>
          <a:lstStyle/>
          <a:p>
            <a:r>
              <a:rPr lang="en-US" b="1" dirty="0">
                <a:solidFill>
                  <a:srgbClr val="0070C0"/>
                </a:solidFill>
                <a:effectLst>
                  <a:outerShdw blurRad="38100" dist="38100" dir="2700000" algn="tl">
                    <a:srgbClr val="000000">
                      <a:alpha val="43137"/>
                    </a:srgbClr>
                  </a:outerShdw>
                </a:effectLst>
              </a:rPr>
              <a:t>Adopt </a:t>
            </a:r>
            <a:r>
              <a:rPr lang="en-US" b="1" dirty="0" smtClean="0">
                <a:solidFill>
                  <a:srgbClr val="0070C0"/>
                </a:solidFill>
                <a:effectLst>
                  <a:outerShdw blurRad="38100" dist="38100" dir="2700000" algn="tl">
                    <a:srgbClr val="000000">
                      <a:alpha val="43137"/>
                    </a:srgbClr>
                  </a:outerShdw>
                </a:effectLst>
              </a:rPr>
              <a:t>writing </a:t>
            </a:r>
            <a:r>
              <a:rPr lang="en-US" b="1" dirty="0">
                <a:solidFill>
                  <a:srgbClr val="0070C0"/>
                </a:solidFill>
                <a:effectLst>
                  <a:outerShdw blurRad="38100" dist="38100" dir="2700000" algn="tl">
                    <a:srgbClr val="000000">
                      <a:alpha val="43137"/>
                    </a:srgbClr>
                  </a:outerShdw>
                </a:effectLst>
              </a:rPr>
              <a:t>style to fit your audience </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a:xfrm>
            <a:off x="457200" y="1340768"/>
            <a:ext cx="8229600" cy="4525963"/>
          </a:xfrm>
        </p:spPr>
        <p:txBody>
          <a:bodyPr>
            <a:noAutofit/>
          </a:bodyPr>
          <a:lstStyle/>
          <a:p>
            <a:r>
              <a:rPr lang="en-US" sz="2300" dirty="0" smtClean="0"/>
              <a:t>There </a:t>
            </a:r>
            <a:r>
              <a:rPr lang="en-US" sz="2300" dirty="0"/>
              <a:t>is not one scientific style that fits all papers and all journals. </a:t>
            </a:r>
            <a:endParaRPr lang="sk-SK" sz="2300" dirty="0" smtClean="0"/>
          </a:p>
          <a:p>
            <a:r>
              <a:rPr lang="en-US" sz="2300" dirty="0" smtClean="0"/>
              <a:t>You’ve </a:t>
            </a:r>
            <a:r>
              <a:rPr lang="en-US" sz="2300" dirty="0"/>
              <a:t>decided on a specific audience and a specific journal, now try to understand how research results are communicated within this community. </a:t>
            </a:r>
            <a:endParaRPr lang="sk-SK" sz="2300" dirty="0" smtClean="0"/>
          </a:p>
          <a:p>
            <a:r>
              <a:rPr lang="en-US" sz="2300" dirty="0" smtClean="0"/>
              <a:t>Read </a:t>
            </a:r>
            <a:r>
              <a:rPr lang="en-US" sz="2300" dirty="0"/>
              <a:t>other papers from that community in your chosen journal. </a:t>
            </a:r>
            <a:endParaRPr lang="sk-SK" sz="2300" dirty="0" smtClean="0"/>
          </a:p>
          <a:p>
            <a:r>
              <a:rPr lang="en-US" sz="2300" dirty="0" smtClean="0"/>
              <a:t>You </a:t>
            </a:r>
            <a:r>
              <a:rPr lang="en-US" sz="2300" dirty="0"/>
              <a:t>will see that some papers present a lot of details on a specific method, while others don’t because it is common knowledge for the audience. </a:t>
            </a:r>
            <a:endParaRPr lang="sk-SK" sz="2300" dirty="0" smtClean="0"/>
          </a:p>
          <a:p>
            <a:r>
              <a:rPr lang="en-US" sz="2300" dirty="0" smtClean="0"/>
              <a:t>That </a:t>
            </a:r>
            <a:r>
              <a:rPr lang="en-US" sz="2300" dirty="0"/>
              <a:t>means instead of applying your preferred writing style, put yourself in the position of your audience: What information do they need and how will they best understand it? </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681414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b="1" dirty="0">
                <a:solidFill>
                  <a:srgbClr val="0070C0"/>
                </a:solidFill>
                <a:effectLst>
                  <a:outerShdw blurRad="38100" dist="38100" dir="2700000" algn="tl">
                    <a:srgbClr val="000000">
                      <a:alpha val="43137"/>
                    </a:srgbClr>
                  </a:outerShdw>
                </a:effectLst>
              </a:rPr>
              <a:t>Edit your text </a:t>
            </a:r>
            <a:r>
              <a:rPr lang="en-US" b="1" dirty="0" smtClean="0">
                <a:solidFill>
                  <a:srgbClr val="0070C0"/>
                </a:solidFill>
                <a:effectLst>
                  <a:outerShdw blurRad="38100" dist="38100" dir="2700000" algn="tl">
                    <a:srgbClr val="000000">
                      <a:alpha val="43137"/>
                    </a:srgbClr>
                  </a:outerShdw>
                </a:effectLst>
              </a:rPr>
              <a:t>carefully</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70000" lnSpcReduction="20000"/>
          </a:bodyPr>
          <a:lstStyle/>
          <a:p>
            <a:r>
              <a:rPr lang="en-US" dirty="0" smtClean="0"/>
              <a:t>Even </a:t>
            </a:r>
            <a:r>
              <a:rPr lang="en-US" dirty="0"/>
              <a:t>if your story is a strong one and your results are mind-blowing, if your text is not well written, you have no chance of making it into a good journal. </a:t>
            </a:r>
            <a:endParaRPr lang="sk-SK" dirty="0" smtClean="0"/>
          </a:p>
          <a:p>
            <a:r>
              <a:rPr lang="en-US" dirty="0" smtClean="0"/>
              <a:t>If </a:t>
            </a:r>
            <a:r>
              <a:rPr lang="en-US" dirty="0"/>
              <a:t>your text is poorly written or not well edited</a:t>
            </a:r>
            <a:r>
              <a:rPr lang="en-US" dirty="0" smtClean="0"/>
              <a:t>,</a:t>
            </a:r>
            <a:r>
              <a:rPr lang="sk-SK" dirty="0" smtClean="0"/>
              <a:t> </a:t>
            </a:r>
            <a:r>
              <a:rPr lang="en-US" dirty="0" smtClean="0"/>
              <a:t>they </a:t>
            </a:r>
            <a:r>
              <a:rPr lang="en-US" dirty="0"/>
              <a:t>will not read far enough to identify the value of your paper. Good journals get many submissions. They can select the papers they want to </a:t>
            </a:r>
            <a:r>
              <a:rPr lang="en-US" dirty="0" smtClean="0"/>
              <a:t>publish.</a:t>
            </a:r>
            <a:endParaRPr lang="sk-SK" dirty="0" smtClean="0"/>
          </a:p>
          <a:p>
            <a:r>
              <a:rPr lang="en-US" dirty="0" smtClean="0"/>
              <a:t>If </a:t>
            </a:r>
            <a:r>
              <a:rPr lang="en-US" dirty="0"/>
              <a:t>they get a paper that doesn’t read well, they can assume that the research presented is of similar quality. </a:t>
            </a:r>
            <a:endParaRPr lang="sk-SK" dirty="0" smtClean="0"/>
          </a:p>
          <a:p>
            <a:r>
              <a:rPr lang="en-US" dirty="0" smtClean="0"/>
              <a:t>Spend </a:t>
            </a:r>
            <a:r>
              <a:rPr lang="en-US" dirty="0"/>
              <a:t>enough time to edit your paper, i.e. work on the content of each paragraph, the clarity of your messages, the expressions that you use, check whether your audience is familiar with them, proofread the language, and check the length of your text. </a:t>
            </a:r>
            <a:endParaRPr lang="sk-SK" dirty="0" smtClean="0"/>
          </a:p>
          <a:p>
            <a:r>
              <a:rPr lang="en-US" dirty="0" smtClean="0"/>
              <a:t>A </a:t>
            </a:r>
            <a:r>
              <a:rPr lang="en-US" dirty="0"/>
              <a:t>text that reads fluently is more convincing than a complicated one that requires several reads. </a:t>
            </a:r>
          </a:p>
          <a:p>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4051314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a:t>How do you get published in a good journal</a:t>
            </a:r>
            <a:r>
              <a:rPr lang="en-US" b="1" dirty="0" smtClean="0"/>
              <a:t>?</a:t>
            </a:r>
            <a:endParaRPr lang="en-US" dirty="0"/>
          </a:p>
        </p:txBody>
      </p:sp>
      <p:sp>
        <p:nvSpPr>
          <p:cNvPr id="3" name="Zástupný symbol obsahu 2"/>
          <p:cNvSpPr>
            <a:spLocks noGrp="1"/>
          </p:cNvSpPr>
          <p:nvPr>
            <p:ph idx="1"/>
          </p:nvPr>
        </p:nvSpPr>
        <p:spPr/>
        <p:txBody>
          <a:bodyPr>
            <a:normAutofit lnSpcReduction="10000"/>
          </a:bodyPr>
          <a:lstStyle/>
          <a:p>
            <a:r>
              <a:rPr lang="en-US" b="1" dirty="0"/>
              <a:t>Publishing a paper in a good journal is not about being lucky or knowing the right people, and it doesn’t require magic </a:t>
            </a:r>
            <a:r>
              <a:rPr lang="en-US" b="1" dirty="0" smtClean="0"/>
              <a:t>either.</a:t>
            </a:r>
            <a:endParaRPr lang="sk-SK" b="1" dirty="0" smtClean="0"/>
          </a:p>
          <a:p>
            <a:r>
              <a:rPr lang="en-US" b="1" dirty="0" smtClean="0"/>
              <a:t>Getting </a:t>
            </a:r>
            <a:r>
              <a:rPr lang="en-US" b="1" dirty="0"/>
              <a:t>published in a good journal requires </a:t>
            </a:r>
            <a:r>
              <a:rPr lang="en-US" b="1" dirty="0">
                <a:solidFill>
                  <a:srgbClr val="0070C0"/>
                </a:solidFill>
              </a:rPr>
              <a:t>solid scholarship </a:t>
            </a:r>
            <a:r>
              <a:rPr lang="en-US" b="1" dirty="0"/>
              <a:t>that is presented in an excellent way to the </a:t>
            </a:r>
            <a:r>
              <a:rPr lang="en-US" b="1" dirty="0">
                <a:solidFill>
                  <a:srgbClr val="0070C0"/>
                </a:solidFill>
              </a:rPr>
              <a:t>right audience</a:t>
            </a:r>
            <a:r>
              <a:rPr lang="en-US" b="1" dirty="0" smtClean="0"/>
              <a:t>.</a:t>
            </a:r>
            <a:endParaRPr lang="sk-SK" b="1" dirty="0" smtClean="0"/>
          </a:p>
          <a:p>
            <a:r>
              <a:rPr lang="sk-SK" dirty="0"/>
              <a:t>I</a:t>
            </a:r>
            <a:r>
              <a:rPr lang="en-US" dirty="0" err="1" smtClean="0"/>
              <a:t>nstead</a:t>
            </a:r>
            <a:r>
              <a:rPr lang="en-US" dirty="0" smtClean="0"/>
              <a:t> </a:t>
            </a:r>
            <a:r>
              <a:rPr lang="en-US" dirty="0"/>
              <a:t>of dumping your good work in a journal where nobody will see it, you’ll aim to publish it in a good </a:t>
            </a:r>
            <a:r>
              <a:rPr lang="en-US" dirty="0" err="1" smtClean="0"/>
              <a:t>journ</a:t>
            </a:r>
            <a:r>
              <a:rPr lang="sk-SK" dirty="0" err="1" smtClean="0"/>
              <a:t>al</a:t>
            </a:r>
            <a:r>
              <a:rPr lang="sk-SK" dirty="0"/>
              <a:t>!</a:t>
            </a:r>
            <a:r>
              <a:rPr lang="sk-SK" dirty="0" smtClean="0"/>
              <a:t> </a:t>
            </a:r>
            <a:endParaRPr lang="en-US" dirty="0"/>
          </a:p>
        </p:txBody>
      </p:sp>
      <p:sp>
        <p:nvSpPr>
          <p:cNvPr id="4" name="Zástupný symbol päty 3"/>
          <p:cNvSpPr>
            <a:spLocks noGrp="1"/>
          </p:cNvSpPr>
          <p:nvPr>
            <p:ph type="ftr" sz="quarter" idx="11"/>
          </p:nvPr>
        </p:nvSpPr>
        <p:spPr>
          <a:xfrm>
            <a:off x="3124200" y="6356350"/>
            <a:ext cx="3031976" cy="365125"/>
          </a:xfrm>
        </p:spPr>
        <p:txBody>
          <a:bodyPr/>
          <a:lstStyle/>
          <a:p>
            <a:r>
              <a:rPr lang="sk-SK" dirty="0" err="1"/>
              <a:t>Final</a:t>
            </a:r>
            <a:r>
              <a:rPr lang="sk-SK" dirty="0"/>
              <a:t> </a:t>
            </a:r>
            <a:r>
              <a:rPr lang="sk-SK" dirty="0" err="1"/>
              <a:t>meeting</a:t>
            </a:r>
            <a:r>
              <a:rPr lang="en-GB" dirty="0"/>
              <a:t>, Montenegro, </a:t>
            </a:r>
            <a:r>
              <a:rPr lang="sk-SK" dirty="0"/>
              <a:t>November 2022</a:t>
            </a:r>
            <a:endParaRPr lang="en-GB" dirty="0"/>
          </a:p>
        </p:txBody>
      </p:sp>
    </p:spTree>
    <p:extLst>
      <p:ext uri="{BB962C8B-B14F-4D97-AF65-F5344CB8AC3E}">
        <p14:creationId xmlns:p14="http://schemas.microsoft.com/office/powerpoint/2010/main" val="1732783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a:solidFill>
                  <a:srgbClr val="0070C0"/>
                </a:solidFill>
                <a:effectLst>
                  <a:outerShdw blurRad="38100" dist="38100" dir="2700000" algn="tl">
                    <a:srgbClr val="000000">
                      <a:alpha val="43137"/>
                    </a:srgbClr>
                  </a:outerShdw>
                </a:effectLst>
              </a:rPr>
              <a:t>Ask for feedback before you </a:t>
            </a:r>
            <a:r>
              <a:rPr lang="en-US" b="1" dirty="0" smtClean="0">
                <a:solidFill>
                  <a:srgbClr val="0070C0"/>
                </a:solidFill>
                <a:effectLst>
                  <a:outerShdw blurRad="38100" dist="38100" dir="2700000" algn="tl">
                    <a:srgbClr val="000000">
                      <a:alpha val="43137"/>
                    </a:srgbClr>
                  </a:outerShdw>
                </a:effectLst>
              </a:rPr>
              <a:t>submit</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a:xfrm>
            <a:off x="457200" y="1417638"/>
            <a:ext cx="8229600" cy="4525963"/>
          </a:xfrm>
        </p:spPr>
        <p:txBody>
          <a:bodyPr>
            <a:normAutofit fontScale="85000" lnSpcReduction="20000"/>
          </a:bodyPr>
          <a:lstStyle/>
          <a:p>
            <a:r>
              <a:rPr lang="en-US" dirty="0" smtClean="0"/>
              <a:t>You </a:t>
            </a:r>
            <a:r>
              <a:rPr lang="en-US" dirty="0"/>
              <a:t>want the journal and its audience to support your paper and publish it. </a:t>
            </a:r>
            <a:endParaRPr lang="sk-SK" dirty="0" smtClean="0"/>
          </a:p>
          <a:p>
            <a:r>
              <a:rPr lang="en-US" dirty="0" smtClean="0"/>
              <a:t>Of </a:t>
            </a:r>
            <a:r>
              <a:rPr lang="en-US" dirty="0"/>
              <a:t>course you think your paper is good enough to meet their standards, but can you be sure? </a:t>
            </a:r>
            <a:endParaRPr lang="sk-SK" dirty="0" smtClean="0"/>
          </a:p>
          <a:p>
            <a:r>
              <a:rPr lang="en-US" dirty="0" smtClean="0"/>
              <a:t>You </a:t>
            </a:r>
            <a:r>
              <a:rPr lang="en-US" dirty="0"/>
              <a:t>shouldn’t risk paper rejection because of avoidable mistakes. </a:t>
            </a:r>
            <a:endParaRPr lang="sk-SK" dirty="0" smtClean="0"/>
          </a:p>
          <a:p>
            <a:r>
              <a:rPr lang="en-US" dirty="0" smtClean="0"/>
              <a:t>Ask </a:t>
            </a:r>
            <a:r>
              <a:rPr lang="en-US" dirty="0"/>
              <a:t>an experienced colleague from your field of research to read through your manuscript and provide you with feedback. </a:t>
            </a:r>
            <a:endParaRPr lang="sk-SK" dirty="0" smtClean="0"/>
          </a:p>
          <a:p>
            <a:r>
              <a:rPr lang="en-US" dirty="0" smtClean="0"/>
              <a:t>An </a:t>
            </a:r>
            <a:r>
              <a:rPr lang="en-US" dirty="0"/>
              <a:t>independent colleague can more easily identify weak parts in your paper, and once you know them, you can fix these issues before you submit. </a:t>
            </a:r>
          </a:p>
          <a:p>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9983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solidFill>
                  <a:srgbClr val="0070C0"/>
                </a:solidFill>
                <a:effectLst>
                  <a:outerShdw blurRad="38100" dist="38100" dir="2700000" algn="tl">
                    <a:srgbClr val="000000">
                      <a:alpha val="43137"/>
                    </a:srgbClr>
                  </a:outerShdw>
                </a:effectLst>
              </a:rPr>
              <a:t>Tips and tricks</a:t>
            </a:r>
            <a:r>
              <a:rPr lang="sk-SK" b="1" dirty="0" smtClean="0">
                <a:solidFill>
                  <a:srgbClr val="0070C0"/>
                </a:solidFill>
                <a:effectLst>
                  <a:outerShdw blurRad="38100" dist="38100" dir="2700000" algn="tl">
                    <a:srgbClr val="000000">
                      <a:alpha val="43137"/>
                    </a:srgbClr>
                  </a:outerShdw>
                </a:effectLst>
              </a:rPr>
              <a:t> </a:t>
            </a:r>
            <a:endParaRPr lang="en-US" b="1"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77500" lnSpcReduction="20000"/>
          </a:bodyPr>
          <a:lstStyle/>
          <a:p>
            <a:r>
              <a:rPr lang="en-US" dirty="0"/>
              <a:t>Think </a:t>
            </a:r>
            <a:r>
              <a:rPr lang="sk-SK" dirty="0" err="1" smtClean="0"/>
              <a:t>about</a:t>
            </a:r>
            <a:r>
              <a:rPr lang="sk-SK" dirty="0" smtClean="0"/>
              <a:t> </a:t>
            </a:r>
            <a:r>
              <a:rPr lang="en-US" dirty="0" smtClean="0"/>
              <a:t>the </a:t>
            </a:r>
            <a:r>
              <a:rPr lang="sk-SK" dirty="0" err="1" smtClean="0"/>
              <a:t>manuscript</a:t>
            </a:r>
            <a:r>
              <a:rPr lang="en-US" dirty="0" smtClean="0"/>
              <a:t> </a:t>
            </a:r>
            <a:r>
              <a:rPr lang="en-US" dirty="0"/>
              <a:t>in advance, focus on the story that you present logically rather than chronologically </a:t>
            </a:r>
            <a:endParaRPr lang="sk-SK" dirty="0" smtClean="0"/>
          </a:p>
          <a:p>
            <a:r>
              <a:rPr lang="en-US" dirty="0" smtClean="0"/>
              <a:t>Do </a:t>
            </a:r>
            <a:r>
              <a:rPr lang="en-US" dirty="0"/>
              <a:t>not try to write and edit </a:t>
            </a:r>
            <a:r>
              <a:rPr lang="en-US" dirty="0" err="1" smtClean="0"/>
              <a:t>th</a:t>
            </a:r>
            <a:r>
              <a:rPr lang="sk-SK" dirty="0" smtClean="0"/>
              <a:t>e </a:t>
            </a:r>
            <a:r>
              <a:rPr lang="sk-SK" dirty="0" err="1" smtClean="0"/>
              <a:t>paper</a:t>
            </a:r>
            <a:r>
              <a:rPr lang="sk-SK" dirty="0" smtClean="0"/>
              <a:t> </a:t>
            </a:r>
            <a:r>
              <a:rPr lang="en-US" dirty="0" smtClean="0"/>
              <a:t>at </a:t>
            </a:r>
            <a:r>
              <a:rPr lang="en-US" dirty="0"/>
              <a:t>the same time </a:t>
            </a:r>
            <a:endParaRPr lang="sk-SK" dirty="0"/>
          </a:p>
          <a:p>
            <a:r>
              <a:rPr lang="en-US" dirty="0" smtClean="0"/>
              <a:t>Present </a:t>
            </a:r>
            <a:r>
              <a:rPr lang="en-US" dirty="0"/>
              <a:t>your </a:t>
            </a:r>
            <a:r>
              <a:rPr lang="sk-SK" dirty="0" err="1" smtClean="0"/>
              <a:t>motivation</a:t>
            </a:r>
            <a:r>
              <a:rPr lang="en-US" dirty="0" smtClean="0"/>
              <a:t> </a:t>
            </a:r>
            <a:r>
              <a:rPr lang="en-US" dirty="0"/>
              <a:t>clearly and comprehensibly right from the start and make sure it is in line with theory, methodology and conclusions </a:t>
            </a:r>
            <a:endParaRPr lang="sk-SK" dirty="0" smtClean="0"/>
          </a:p>
          <a:p>
            <a:r>
              <a:rPr lang="en-US" dirty="0" smtClean="0"/>
              <a:t>Ask </a:t>
            </a:r>
            <a:r>
              <a:rPr lang="en-US" dirty="0"/>
              <a:t>one of your colleagues </a:t>
            </a:r>
            <a:r>
              <a:rPr lang="sk-SK" dirty="0" smtClean="0"/>
              <a:t>to </a:t>
            </a:r>
            <a:r>
              <a:rPr lang="sk-SK" dirty="0" err="1" smtClean="0"/>
              <a:t>give</a:t>
            </a:r>
            <a:r>
              <a:rPr lang="sk-SK" dirty="0" smtClean="0"/>
              <a:t> </a:t>
            </a:r>
            <a:r>
              <a:rPr lang="sk-SK" dirty="0" err="1" smtClean="0"/>
              <a:t>you</a:t>
            </a:r>
            <a:r>
              <a:rPr lang="sk-SK" dirty="0" smtClean="0"/>
              <a:t> feedback </a:t>
            </a:r>
            <a:endParaRPr lang="sk-SK" dirty="0"/>
          </a:p>
          <a:p>
            <a:r>
              <a:rPr lang="sk-SK" dirty="0"/>
              <a:t>P</a:t>
            </a:r>
            <a:r>
              <a:rPr lang="en-US" dirty="0" smtClean="0"/>
              <a:t>ay </a:t>
            </a:r>
            <a:r>
              <a:rPr lang="en-US" dirty="0"/>
              <a:t>attention to the language level </a:t>
            </a:r>
            <a:endParaRPr lang="sk-SK" dirty="0" smtClean="0"/>
          </a:p>
          <a:p>
            <a:r>
              <a:rPr lang="en-US" dirty="0" smtClean="0"/>
              <a:t>Review </a:t>
            </a:r>
            <a:r>
              <a:rPr lang="en-US" dirty="0"/>
              <a:t>other articles </a:t>
            </a:r>
            <a:endParaRPr lang="sk-SK" dirty="0" smtClean="0"/>
          </a:p>
          <a:p>
            <a:r>
              <a:rPr lang="en-US" dirty="0" smtClean="0"/>
              <a:t>Don't </a:t>
            </a:r>
            <a:r>
              <a:rPr lang="en-US" dirty="0"/>
              <a:t>forget foreign readers </a:t>
            </a:r>
            <a:endParaRPr lang="sk-SK" dirty="0" smtClean="0"/>
          </a:p>
          <a:p>
            <a:r>
              <a:rPr lang="en-US" dirty="0" smtClean="0"/>
              <a:t>Don't </a:t>
            </a:r>
            <a:r>
              <a:rPr lang="en-US" dirty="0"/>
              <a:t>try to "squeeze" the entire dissertation into a 6,000-word article</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3357033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Tips and tricks</a:t>
            </a:r>
            <a:r>
              <a:rPr lang="sk-SK" b="1" dirty="0">
                <a:solidFill>
                  <a:srgbClr val="0070C0"/>
                </a:solidFill>
                <a:effectLst>
                  <a:outerShdw blurRad="38100" dist="38100" dir="2700000" algn="tl">
                    <a:srgbClr val="000000">
                      <a:alpha val="43137"/>
                    </a:srgbClr>
                  </a:outerShdw>
                </a:effectLst>
              </a:rPr>
              <a:t> </a:t>
            </a:r>
            <a:endParaRPr lang="en-US" dirty="0"/>
          </a:p>
        </p:txBody>
      </p:sp>
      <p:sp>
        <p:nvSpPr>
          <p:cNvPr id="3" name="Zástupný symbol obsahu 2"/>
          <p:cNvSpPr>
            <a:spLocks noGrp="1"/>
          </p:cNvSpPr>
          <p:nvPr>
            <p:ph idx="1"/>
          </p:nvPr>
        </p:nvSpPr>
        <p:spPr>
          <a:xfrm>
            <a:off x="457200" y="1417638"/>
            <a:ext cx="8229600" cy="4525963"/>
          </a:xfrm>
        </p:spPr>
        <p:txBody>
          <a:bodyPr>
            <a:normAutofit fontScale="62500" lnSpcReduction="20000"/>
          </a:bodyPr>
          <a:lstStyle/>
          <a:p>
            <a:r>
              <a:rPr lang="en-US" dirty="0">
                <a:solidFill>
                  <a:srgbClr val="0070C0"/>
                </a:solidFill>
              </a:rPr>
              <a:t>Title</a:t>
            </a:r>
            <a:r>
              <a:rPr lang="en-US" dirty="0"/>
              <a:t> – not very long, short and concise, try to write it so that it is interesting </a:t>
            </a:r>
            <a:endParaRPr lang="sk-SK" dirty="0" smtClean="0"/>
          </a:p>
          <a:p>
            <a:r>
              <a:rPr lang="en-US" dirty="0" smtClean="0">
                <a:solidFill>
                  <a:srgbClr val="0070C0"/>
                </a:solidFill>
              </a:rPr>
              <a:t>Abstract</a:t>
            </a:r>
            <a:r>
              <a:rPr lang="en-US" dirty="0" smtClean="0"/>
              <a:t> </a:t>
            </a:r>
            <a:r>
              <a:rPr lang="en-US" dirty="0"/>
              <a:t>- not very long, you don't have to mention all the details, but it should contain key results and highlight how your article is original, innovative (see word limit) </a:t>
            </a:r>
            <a:endParaRPr lang="sk-SK" dirty="0" smtClean="0"/>
          </a:p>
          <a:p>
            <a:r>
              <a:rPr lang="en-US" dirty="0" smtClean="0">
                <a:solidFill>
                  <a:srgbClr val="0070C0"/>
                </a:solidFill>
              </a:rPr>
              <a:t>Introduction</a:t>
            </a:r>
            <a:r>
              <a:rPr lang="en-US" dirty="0" smtClean="0"/>
              <a:t> </a:t>
            </a:r>
            <a:r>
              <a:rPr lang="en-US" dirty="0"/>
              <a:t>– why you decided to write about this/do this particular research – try to put it in an interesting perspective and write it in an engaging way </a:t>
            </a:r>
            <a:endParaRPr lang="sk-SK" dirty="0" smtClean="0"/>
          </a:p>
          <a:p>
            <a:r>
              <a:rPr lang="en-US" dirty="0" smtClean="0">
                <a:solidFill>
                  <a:srgbClr val="0070C0"/>
                </a:solidFill>
              </a:rPr>
              <a:t>Results </a:t>
            </a:r>
            <a:r>
              <a:rPr lang="en-US" dirty="0">
                <a:solidFill>
                  <a:srgbClr val="0070C0"/>
                </a:solidFill>
              </a:rPr>
              <a:t>and Discussion</a:t>
            </a:r>
            <a:r>
              <a:rPr lang="en-US" dirty="0"/>
              <a:t> - what you did - explore what this means and why it is important </a:t>
            </a:r>
            <a:endParaRPr lang="sk-SK" dirty="0" smtClean="0"/>
          </a:p>
          <a:p>
            <a:r>
              <a:rPr lang="en-US" dirty="0" smtClean="0">
                <a:solidFill>
                  <a:srgbClr val="0070C0"/>
                </a:solidFill>
              </a:rPr>
              <a:t>Conclusion </a:t>
            </a:r>
            <a:r>
              <a:rPr lang="en-US" dirty="0"/>
              <a:t>– a robust summary of what you have managed to research, an outline of further research that can be built on your results, or use in practice </a:t>
            </a:r>
            <a:endParaRPr lang="sk-SK" dirty="0" smtClean="0"/>
          </a:p>
          <a:p>
            <a:r>
              <a:rPr lang="en-US" dirty="0" smtClean="0"/>
              <a:t>Experimental </a:t>
            </a:r>
            <a:r>
              <a:rPr lang="en-US" dirty="0"/>
              <a:t>part/detailed description of the methodology </a:t>
            </a:r>
            <a:endParaRPr lang="sk-SK" dirty="0" smtClean="0"/>
          </a:p>
          <a:p>
            <a:r>
              <a:rPr lang="en-US" dirty="0" smtClean="0"/>
              <a:t>Use </a:t>
            </a:r>
            <a:r>
              <a:rPr lang="en-US" dirty="0"/>
              <a:t>one/two references from the journal you are trying to publish in</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3955500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539552" y="404664"/>
            <a:ext cx="7772400" cy="1362075"/>
          </a:xfrm>
        </p:spPr>
        <p:txBody>
          <a:bodyPr>
            <a:normAutofit fontScale="90000"/>
          </a:bodyPr>
          <a:lstStyle/>
          <a:p>
            <a:pPr algn="ctr"/>
            <a:r>
              <a:rPr lang="sk-SK" sz="6000" dirty="0" smtClean="0">
                <a:solidFill>
                  <a:srgbClr val="0070C0"/>
                </a:solidFill>
                <a:effectLst>
                  <a:outerShdw blurRad="38100" dist="38100" dir="2700000" algn="tl">
                    <a:srgbClr val="000000">
                      <a:alpha val="43137"/>
                    </a:srgbClr>
                  </a:outerShdw>
                </a:effectLst>
              </a:rPr>
              <a:t>II. </a:t>
            </a:r>
            <a:r>
              <a:rPr lang="sk-SK" sz="6000" dirty="0" err="1" smtClean="0">
                <a:solidFill>
                  <a:srgbClr val="0070C0"/>
                </a:solidFill>
                <a:effectLst>
                  <a:outerShdw blurRad="38100" dist="38100" dir="2700000" algn="tl">
                    <a:srgbClr val="000000">
                      <a:alpha val="43137"/>
                    </a:srgbClr>
                  </a:outerShdw>
                </a:effectLst>
              </a:rPr>
              <a:t>Manuscript</a:t>
            </a:r>
            <a:r>
              <a:rPr lang="en-US" sz="6000" dirty="0" smtClean="0">
                <a:solidFill>
                  <a:srgbClr val="0070C0"/>
                </a:solidFill>
                <a:effectLst>
                  <a:outerShdw blurRad="38100" dist="38100" dir="2700000" algn="tl">
                    <a:srgbClr val="000000">
                      <a:alpha val="43137"/>
                    </a:srgbClr>
                  </a:outerShdw>
                </a:effectLst>
              </a:rPr>
              <a:t> </a:t>
            </a:r>
            <a:r>
              <a:rPr lang="sk-SK" sz="6000" dirty="0" smtClean="0">
                <a:solidFill>
                  <a:srgbClr val="0070C0"/>
                </a:solidFill>
                <a:effectLst>
                  <a:outerShdw blurRad="38100" dist="38100" dir="2700000" algn="tl">
                    <a:srgbClr val="000000">
                      <a:alpha val="43137"/>
                    </a:srgbClr>
                  </a:outerShdw>
                </a:effectLst>
              </a:rPr>
              <a:t/>
            </a:r>
            <a:br>
              <a:rPr lang="sk-SK" sz="6000" dirty="0" smtClean="0">
                <a:solidFill>
                  <a:srgbClr val="0070C0"/>
                </a:solidFill>
                <a:effectLst>
                  <a:outerShdw blurRad="38100" dist="38100" dir="2700000" algn="tl">
                    <a:srgbClr val="000000">
                      <a:alpha val="43137"/>
                    </a:srgbClr>
                  </a:outerShdw>
                </a:effectLst>
              </a:rPr>
            </a:br>
            <a:r>
              <a:rPr lang="en-US" sz="6000" dirty="0" smtClean="0">
                <a:solidFill>
                  <a:srgbClr val="0070C0"/>
                </a:solidFill>
                <a:effectLst>
                  <a:outerShdw blurRad="38100" dist="38100" dir="2700000" algn="tl">
                    <a:srgbClr val="000000">
                      <a:alpha val="43137"/>
                    </a:srgbClr>
                  </a:outerShdw>
                </a:effectLst>
              </a:rPr>
              <a:t>submission </a:t>
            </a:r>
            <a:r>
              <a:rPr lang="sk-SK" sz="6000" dirty="0" smtClean="0">
                <a:solidFill>
                  <a:srgbClr val="0070C0"/>
                </a:solidFill>
                <a:effectLst>
                  <a:outerShdw blurRad="38100" dist="38100" dir="2700000" algn="tl">
                    <a:srgbClr val="000000">
                      <a:alpha val="43137"/>
                    </a:srgbClr>
                  </a:outerShdw>
                </a:effectLst>
              </a:rPr>
              <a:t/>
            </a:r>
            <a:br>
              <a:rPr lang="sk-SK" sz="6000" dirty="0" smtClean="0">
                <a:solidFill>
                  <a:srgbClr val="0070C0"/>
                </a:solidFill>
                <a:effectLst>
                  <a:outerShdw blurRad="38100" dist="38100" dir="2700000" algn="tl">
                    <a:srgbClr val="000000">
                      <a:alpha val="43137"/>
                    </a:srgbClr>
                  </a:outerShdw>
                </a:effectLst>
              </a:rPr>
            </a:br>
            <a:r>
              <a:rPr lang="en-US" sz="6000" dirty="0" smtClean="0">
                <a:solidFill>
                  <a:srgbClr val="0070C0"/>
                </a:solidFill>
                <a:effectLst>
                  <a:outerShdw blurRad="38100" dist="38100" dir="2700000" algn="tl">
                    <a:srgbClr val="000000">
                      <a:alpha val="43137"/>
                    </a:srgbClr>
                  </a:outerShdw>
                </a:effectLst>
              </a:rPr>
              <a:t>phase </a:t>
            </a:r>
            <a:r>
              <a:rPr lang="sk-SK" dirty="0">
                <a:solidFill>
                  <a:srgbClr val="0070C0"/>
                </a:solidFill>
                <a:effectLst>
                  <a:outerShdw blurRad="38100" dist="38100" dir="2700000" algn="tl">
                    <a:srgbClr val="000000">
                      <a:alpha val="43137"/>
                    </a:srgbClr>
                  </a:outerShdw>
                </a:effectLst>
              </a:rPr>
              <a:t/>
            </a:r>
            <a:br>
              <a:rPr lang="sk-SK" dirty="0">
                <a:solidFill>
                  <a:srgbClr val="0070C0"/>
                </a:solidFill>
                <a:effectLst>
                  <a:outerShdw blurRad="38100" dist="38100" dir="2700000" algn="tl">
                    <a:srgbClr val="000000">
                      <a:alpha val="43137"/>
                    </a:srgbClr>
                  </a:outerShdw>
                </a:effectLst>
              </a:rPr>
            </a:b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8" name="Obrázok 7"/>
          <p:cNvPicPr>
            <a:picLocks noChangeAspect="1"/>
          </p:cNvPicPr>
          <p:nvPr/>
        </p:nvPicPr>
        <p:blipFill>
          <a:blip r:embed="rId2"/>
          <a:stretch>
            <a:fillRect/>
          </a:stretch>
        </p:blipFill>
        <p:spPr>
          <a:xfrm>
            <a:off x="2843808" y="3212976"/>
            <a:ext cx="4033714" cy="2689144"/>
          </a:xfrm>
          <a:prstGeom prst="rect">
            <a:avLst/>
          </a:prstGeom>
          <a:ln>
            <a:noFill/>
          </a:ln>
          <a:effectLst>
            <a:softEdge rad="112500"/>
          </a:effectLst>
        </p:spPr>
      </p:pic>
    </p:spTree>
    <p:extLst>
      <p:ext uri="{BB962C8B-B14F-4D97-AF65-F5344CB8AC3E}">
        <p14:creationId xmlns:p14="http://schemas.microsoft.com/office/powerpoint/2010/main" val="3577013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a:bodyPr>
          <a:lstStyle/>
          <a:p>
            <a:r>
              <a:rPr lang="en-US" b="1" dirty="0">
                <a:solidFill>
                  <a:srgbClr val="0070C0"/>
                </a:solidFill>
                <a:effectLst>
                  <a:outerShdw blurRad="38100" dist="38100" dir="2700000" algn="tl">
                    <a:srgbClr val="000000">
                      <a:alpha val="43137"/>
                    </a:srgbClr>
                  </a:outerShdw>
                </a:effectLst>
              </a:rPr>
              <a:t>Where to submit  </a:t>
            </a:r>
          </a:p>
        </p:txBody>
      </p:sp>
      <p:sp>
        <p:nvSpPr>
          <p:cNvPr id="6" name="Zástupný symbol obsahu 5"/>
          <p:cNvSpPr>
            <a:spLocks noGrp="1"/>
          </p:cNvSpPr>
          <p:nvPr>
            <p:ph idx="1"/>
          </p:nvPr>
        </p:nvSpPr>
        <p:spPr/>
        <p:txBody>
          <a:bodyPr>
            <a:normAutofit lnSpcReduction="10000"/>
          </a:bodyPr>
          <a:lstStyle/>
          <a:p>
            <a:r>
              <a:rPr lang="en-US" dirty="0" smtClean="0"/>
              <a:t>Suitable </a:t>
            </a:r>
            <a:r>
              <a:rPr lang="en-US" dirty="0"/>
              <a:t>match for the journal </a:t>
            </a:r>
            <a:endParaRPr lang="sk-SK" dirty="0" smtClean="0"/>
          </a:p>
          <a:p>
            <a:r>
              <a:rPr lang="en-US" dirty="0" smtClean="0"/>
              <a:t>Appeal </a:t>
            </a:r>
            <a:r>
              <a:rPr lang="en-US" dirty="0"/>
              <a:t>to the readership </a:t>
            </a:r>
            <a:endParaRPr lang="sk-SK" dirty="0" smtClean="0"/>
          </a:p>
          <a:p>
            <a:r>
              <a:rPr lang="en-US" dirty="0" smtClean="0"/>
              <a:t>Quality </a:t>
            </a:r>
            <a:r>
              <a:rPr lang="en-US" dirty="0"/>
              <a:t>versus quantity </a:t>
            </a:r>
            <a:endParaRPr lang="sk-SK" dirty="0" smtClean="0"/>
          </a:p>
          <a:p>
            <a:r>
              <a:rPr lang="en-US" dirty="0" smtClean="0"/>
              <a:t>Journal </a:t>
            </a:r>
            <a:r>
              <a:rPr lang="en-US" dirty="0"/>
              <a:t>impact factors </a:t>
            </a:r>
            <a:endParaRPr lang="sk-SK" dirty="0" smtClean="0"/>
          </a:p>
          <a:p>
            <a:r>
              <a:rPr lang="en-US" dirty="0" smtClean="0"/>
              <a:t>Number </a:t>
            </a:r>
            <a:r>
              <a:rPr lang="en-US" dirty="0"/>
              <a:t>of citations </a:t>
            </a:r>
            <a:endParaRPr lang="sk-SK" dirty="0" smtClean="0"/>
          </a:p>
          <a:p>
            <a:r>
              <a:rPr lang="en-US" dirty="0" smtClean="0"/>
              <a:t>Open </a:t>
            </a:r>
            <a:r>
              <a:rPr lang="en-US" dirty="0"/>
              <a:t>access versus subscription only </a:t>
            </a:r>
            <a:endParaRPr lang="sk-SK" dirty="0" smtClean="0"/>
          </a:p>
          <a:p>
            <a:r>
              <a:rPr lang="en-US" dirty="0" smtClean="0"/>
              <a:t>Speed </a:t>
            </a:r>
            <a:r>
              <a:rPr lang="en-US" dirty="0"/>
              <a:t>of publication </a:t>
            </a:r>
            <a:endParaRPr lang="sk-SK" dirty="0" smtClean="0"/>
          </a:p>
          <a:p>
            <a:r>
              <a:rPr lang="en-US" dirty="0" smtClean="0"/>
              <a:t>Likelihood </a:t>
            </a:r>
            <a:r>
              <a:rPr lang="en-US" dirty="0"/>
              <a:t>of success</a:t>
            </a:r>
          </a:p>
          <a:p>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507576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err="1" smtClean="0">
                <a:solidFill>
                  <a:srgbClr val="0070C0"/>
                </a:solidFill>
                <a:effectLst>
                  <a:outerShdw blurRad="38100" dist="38100" dir="2700000" algn="tl">
                    <a:srgbClr val="000000">
                      <a:alpha val="43137"/>
                    </a:srgbClr>
                  </a:outerShdw>
                </a:effectLst>
              </a:rPr>
              <a:t>How</a:t>
            </a:r>
            <a:r>
              <a:rPr lang="sk-SK" b="1" dirty="0" smtClean="0">
                <a:solidFill>
                  <a:srgbClr val="0070C0"/>
                </a:solidFill>
                <a:effectLst>
                  <a:outerShdw blurRad="38100" dist="38100" dir="2700000" algn="tl">
                    <a:srgbClr val="000000">
                      <a:alpha val="43137"/>
                    </a:srgbClr>
                  </a:outerShdw>
                </a:effectLst>
              </a:rPr>
              <a:t> to </a:t>
            </a:r>
            <a:r>
              <a:rPr lang="sk-SK" b="1" dirty="0">
                <a:solidFill>
                  <a:srgbClr val="0070C0"/>
                </a:solidFill>
                <a:effectLst>
                  <a:outerShdw blurRad="38100" dist="38100" dir="2700000" algn="tl">
                    <a:srgbClr val="000000">
                      <a:alpha val="43137"/>
                    </a:srgbClr>
                  </a:outerShdw>
                </a:effectLst>
              </a:rPr>
              <a:t>f</a:t>
            </a:r>
            <a:r>
              <a:rPr lang="en-US" b="1" dirty="0" err="1" smtClean="0">
                <a:solidFill>
                  <a:srgbClr val="0070C0"/>
                </a:solidFill>
                <a:effectLst>
                  <a:outerShdw blurRad="38100" dist="38100" dir="2700000" algn="tl">
                    <a:srgbClr val="000000">
                      <a:alpha val="43137"/>
                    </a:srgbClr>
                  </a:outerShdw>
                </a:effectLst>
              </a:rPr>
              <a:t>ind</a:t>
            </a:r>
            <a:r>
              <a:rPr lang="en-US" b="1" dirty="0" smtClean="0">
                <a:solidFill>
                  <a:srgbClr val="0070C0"/>
                </a:solidFill>
                <a:effectLst>
                  <a:outerShdw blurRad="38100" dist="38100" dir="2700000" algn="tl">
                    <a:srgbClr val="000000">
                      <a:alpha val="43137"/>
                    </a:srgbClr>
                  </a:outerShdw>
                </a:effectLst>
              </a:rPr>
              <a:t> </a:t>
            </a:r>
            <a:r>
              <a:rPr lang="en-US" b="1" dirty="0">
                <a:solidFill>
                  <a:srgbClr val="0070C0"/>
                </a:solidFill>
                <a:effectLst>
                  <a:outerShdw blurRad="38100" dist="38100" dir="2700000" algn="tl">
                    <a:srgbClr val="000000">
                      <a:alpha val="43137"/>
                    </a:srgbClr>
                  </a:outerShdw>
                </a:effectLst>
              </a:rPr>
              <a:t>the right journal for your </a:t>
            </a:r>
            <a:r>
              <a:rPr lang="en-US" b="1" dirty="0" smtClean="0">
                <a:solidFill>
                  <a:srgbClr val="0070C0"/>
                </a:solidFill>
                <a:effectLst>
                  <a:outerShdw blurRad="38100" dist="38100" dir="2700000" algn="tl">
                    <a:srgbClr val="000000">
                      <a:alpha val="43137"/>
                    </a:srgbClr>
                  </a:outerShdw>
                </a:effectLst>
              </a:rPr>
              <a:t>paper</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92500" lnSpcReduction="10000"/>
          </a:bodyPr>
          <a:lstStyle/>
          <a:p>
            <a:r>
              <a:rPr lang="sk-SK" dirty="0" err="1" smtClean="0"/>
              <a:t>Paper</a:t>
            </a:r>
            <a:r>
              <a:rPr lang="sk-SK" dirty="0" smtClean="0"/>
              <a:t> </a:t>
            </a:r>
            <a:r>
              <a:rPr lang="sk-SK" dirty="0" err="1" smtClean="0"/>
              <a:t>topic</a:t>
            </a:r>
            <a:r>
              <a:rPr lang="sk-SK" dirty="0" smtClean="0"/>
              <a:t> and </a:t>
            </a:r>
            <a:r>
              <a:rPr lang="sk-SK" dirty="0" err="1" smtClean="0"/>
              <a:t>journal</a:t>
            </a:r>
            <a:r>
              <a:rPr lang="sk-SK" dirty="0" smtClean="0"/>
              <a:t> </a:t>
            </a:r>
            <a:r>
              <a:rPr lang="sk-SK" dirty="0" err="1" smtClean="0"/>
              <a:t>scope</a:t>
            </a:r>
            <a:endParaRPr lang="sk-SK" dirty="0" smtClean="0"/>
          </a:p>
          <a:p>
            <a:r>
              <a:rPr lang="sk-SK" dirty="0" err="1" smtClean="0"/>
              <a:t>Readership</a:t>
            </a:r>
            <a:r>
              <a:rPr lang="sk-SK" dirty="0" smtClean="0"/>
              <a:t> of </a:t>
            </a:r>
            <a:r>
              <a:rPr lang="sk-SK" dirty="0" err="1" smtClean="0"/>
              <a:t>the</a:t>
            </a:r>
            <a:r>
              <a:rPr lang="sk-SK" dirty="0" smtClean="0"/>
              <a:t> </a:t>
            </a:r>
            <a:r>
              <a:rPr lang="sk-SK" dirty="0" err="1" smtClean="0"/>
              <a:t>journal</a:t>
            </a:r>
            <a:endParaRPr lang="sk-SK" dirty="0" smtClean="0"/>
          </a:p>
          <a:p>
            <a:r>
              <a:rPr lang="en-US" dirty="0"/>
              <a:t>Identify potential journals using keywords and databases </a:t>
            </a:r>
          </a:p>
          <a:p>
            <a:pPr lvl="1">
              <a:buFont typeface="Wingdings" panose="05000000000000000000" pitchFamily="2" charset="2"/>
              <a:buChar char="Ø"/>
            </a:pPr>
            <a:r>
              <a:rPr lang="en-US" dirty="0">
                <a:hlinkClick r:id="rId2"/>
              </a:rPr>
              <a:t>Google </a:t>
            </a:r>
            <a:r>
              <a:rPr lang="en-US" dirty="0" smtClean="0">
                <a:hlinkClick r:id="rId2"/>
              </a:rPr>
              <a:t>Scholar</a:t>
            </a:r>
            <a:r>
              <a:rPr lang="en-US" dirty="0" smtClean="0"/>
              <a:t> </a:t>
            </a:r>
            <a:endParaRPr lang="sk-SK" dirty="0"/>
          </a:p>
          <a:p>
            <a:pPr lvl="1">
              <a:buFont typeface="Wingdings" panose="05000000000000000000" pitchFamily="2" charset="2"/>
              <a:buChar char="Ø"/>
            </a:pPr>
            <a:r>
              <a:rPr lang="en-US" dirty="0" smtClean="0">
                <a:hlinkClick r:id="rId3"/>
              </a:rPr>
              <a:t>Scopus</a:t>
            </a:r>
            <a:endParaRPr lang="sk-SK" dirty="0">
              <a:hlinkClick r:id="rId4"/>
            </a:endParaRPr>
          </a:p>
          <a:p>
            <a:pPr lvl="1">
              <a:buFont typeface="Wingdings" panose="05000000000000000000" pitchFamily="2" charset="2"/>
              <a:buChar char="Ø"/>
            </a:pPr>
            <a:r>
              <a:rPr lang="en-US" dirty="0">
                <a:hlinkClick r:id="rId4"/>
              </a:rPr>
              <a:t>Web of </a:t>
            </a:r>
            <a:r>
              <a:rPr lang="en-US" dirty="0" smtClean="0">
                <a:hlinkClick r:id="rId4"/>
              </a:rPr>
              <a:t>Science</a:t>
            </a:r>
            <a:r>
              <a:rPr lang="en-US" dirty="0" smtClean="0"/>
              <a:t> </a:t>
            </a:r>
            <a:endParaRPr lang="sk-SK" dirty="0"/>
          </a:p>
          <a:p>
            <a:pPr lvl="1">
              <a:buFont typeface="Wingdings" panose="05000000000000000000" pitchFamily="2" charset="2"/>
              <a:buChar char="Ø"/>
            </a:pPr>
            <a:r>
              <a:rPr lang="en-US" dirty="0">
                <a:hlinkClick r:id="rId5"/>
              </a:rPr>
              <a:t>Directory of Open Access Journals</a:t>
            </a:r>
            <a:endParaRPr lang="sk-SK" dirty="0"/>
          </a:p>
          <a:p>
            <a:pPr lvl="1">
              <a:buFont typeface="Wingdings" panose="05000000000000000000" pitchFamily="2" charset="2"/>
              <a:buChar char="Ø"/>
            </a:pPr>
            <a:r>
              <a:rPr lang="en-US" dirty="0" smtClean="0"/>
              <a:t>In </a:t>
            </a:r>
            <a:r>
              <a:rPr lang="en-US" dirty="0"/>
              <a:t>this step, you will get many journal names that you can list as potential journals for your paper. </a:t>
            </a:r>
            <a:endParaRPr lang="en-US" sz="2400" dirty="0"/>
          </a:p>
          <a:p>
            <a:pPr lvl="1"/>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4046865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err="1" smtClean="0">
                <a:solidFill>
                  <a:srgbClr val="0070C0"/>
                </a:solidFill>
                <a:effectLst>
                  <a:outerShdw blurRad="38100" dist="38100" dir="2700000" algn="tl">
                    <a:srgbClr val="000000">
                      <a:alpha val="43137"/>
                    </a:srgbClr>
                  </a:outerShdw>
                </a:effectLst>
              </a:rPr>
              <a:t>How</a:t>
            </a:r>
            <a:r>
              <a:rPr lang="sk-SK" b="1" dirty="0" smtClean="0">
                <a:solidFill>
                  <a:srgbClr val="0070C0"/>
                </a:solidFill>
                <a:effectLst>
                  <a:outerShdw blurRad="38100" dist="38100" dir="2700000" algn="tl">
                    <a:srgbClr val="000000">
                      <a:alpha val="43137"/>
                    </a:srgbClr>
                  </a:outerShdw>
                </a:effectLst>
              </a:rPr>
              <a:t> to </a:t>
            </a:r>
            <a:r>
              <a:rPr lang="sk-SK" b="1" dirty="0">
                <a:solidFill>
                  <a:srgbClr val="0070C0"/>
                </a:solidFill>
                <a:effectLst>
                  <a:outerShdw blurRad="38100" dist="38100" dir="2700000" algn="tl">
                    <a:srgbClr val="000000">
                      <a:alpha val="43137"/>
                    </a:srgbClr>
                  </a:outerShdw>
                </a:effectLst>
              </a:rPr>
              <a:t>f</a:t>
            </a:r>
            <a:r>
              <a:rPr lang="en-US" b="1" dirty="0" err="1" smtClean="0">
                <a:solidFill>
                  <a:srgbClr val="0070C0"/>
                </a:solidFill>
                <a:effectLst>
                  <a:outerShdw blurRad="38100" dist="38100" dir="2700000" algn="tl">
                    <a:srgbClr val="000000">
                      <a:alpha val="43137"/>
                    </a:srgbClr>
                  </a:outerShdw>
                </a:effectLst>
              </a:rPr>
              <a:t>ind</a:t>
            </a:r>
            <a:r>
              <a:rPr lang="en-US" b="1" dirty="0" smtClean="0">
                <a:solidFill>
                  <a:srgbClr val="0070C0"/>
                </a:solidFill>
                <a:effectLst>
                  <a:outerShdw blurRad="38100" dist="38100" dir="2700000" algn="tl">
                    <a:srgbClr val="000000">
                      <a:alpha val="43137"/>
                    </a:srgbClr>
                  </a:outerShdw>
                </a:effectLst>
              </a:rPr>
              <a:t> </a:t>
            </a:r>
            <a:r>
              <a:rPr lang="en-US" b="1" dirty="0">
                <a:solidFill>
                  <a:srgbClr val="0070C0"/>
                </a:solidFill>
                <a:effectLst>
                  <a:outerShdw blurRad="38100" dist="38100" dir="2700000" algn="tl">
                    <a:srgbClr val="000000">
                      <a:alpha val="43137"/>
                    </a:srgbClr>
                  </a:outerShdw>
                </a:effectLst>
              </a:rPr>
              <a:t>the right journal for your </a:t>
            </a:r>
            <a:r>
              <a:rPr lang="en-US" b="1" dirty="0" smtClean="0">
                <a:solidFill>
                  <a:srgbClr val="0070C0"/>
                </a:solidFill>
                <a:effectLst>
                  <a:outerShdw blurRad="38100" dist="38100" dir="2700000" algn="tl">
                    <a:srgbClr val="000000">
                      <a:alpha val="43137"/>
                    </a:srgbClr>
                  </a:outerShdw>
                </a:effectLst>
              </a:rPr>
              <a:t>paper</a:t>
            </a:r>
            <a:endParaRPr lang="en-US"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62500" lnSpcReduction="20000"/>
          </a:bodyPr>
          <a:lstStyle/>
          <a:p>
            <a:r>
              <a:rPr lang="en-US" b="1" dirty="0"/>
              <a:t>Use journal finder tools </a:t>
            </a:r>
            <a:endParaRPr lang="en-US" sz="1800" dirty="0"/>
          </a:p>
          <a:p>
            <a:pPr lvl="1">
              <a:buFont typeface="Wingdings" panose="05000000000000000000" pitchFamily="2" charset="2"/>
              <a:buChar char="Ø"/>
            </a:pPr>
            <a:r>
              <a:rPr lang="en-US" dirty="0" smtClean="0"/>
              <a:t>They </a:t>
            </a:r>
            <a:r>
              <a:rPr lang="en-US" dirty="0"/>
              <a:t>work by comparing semantic elements from the information that you put into the tool and look for the best fit of these expressions inside the publisher’s journal portfolio. </a:t>
            </a:r>
            <a:endParaRPr lang="en-US" sz="2400" dirty="0"/>
          </a:p>
          <a:p>
            <a:pPr lvl="1">
              <a:buFont typeface="Wingdings" panose="05000000000000000000" pitchFamily="2" charset="2"/>
              <a:buChar char="Ø"/>
            </a:pPr>
            <a:r>
              <a:rPr lang="en-US" dirty="0"/>
              <a:t>Typically, you can copy your abstract, title, or keywords—or even the entire paper—into the tool. </a:t>
            </a:r>
            <a:endParaRPr lang="sk-SK" dirty="0" smtClean="0"/>
          </a:p>
          <a:p>
            <a:pPr lvl="1">
              <a:buFont typeface="Wingdings" panose="05000000000000000000" pitchFamily="2" charset="2"/>
              <a:buChar char="Ø"/>
            </a:pPr>
            <a:r>
              <a:rPr lang="en-US" b="1" u="sng" dirty="0" smtClean="0">
                <a:hlinkClick r:id="rId2"/>
              </a:rPr>
              <a:t>Elsevier’s </a:t>
            </a:r>
            <a:r>
              <a:rPr lang="en-US" b="1" u="sng" dirty="0">
                <a:hlinkClick r:id="rId2"/>
              </a:rPr>
              <a:t>Journal Finder</a:t>
            </a:r>
            <a:r>
              <a:rPr lang="en-US" dirty="0"/>
              <a:t>, </a:t>
            </a:r>
            <a:endParaRPr lang="en-US" sz="2400" dirty="0"/>
          </a:p>
          <a:p>
            <a:pPr lvl="1">
              <a:buFont typeface="Wingdings" panose="05000000000000000000" pitchFamily="2" charset="2"/>
              <a:buChar char="Ø"/>
            </a:pPr>
            <a:r>
              <a:rPr lang="en-US" b="1" u="sng" dirty="0">
                <a:hlinkClick r:id="rId3"/>
              </a:rPr>
              <a:t>Springer Nature’s Journal </a:t>
            </a:r>
            <a:r>
              <a:rPr lang="en-US" b="1" u="sng" dirty="0" err="1">
                <a:hlinkClick r:id="rId3"/>
              </a:rPr>
              <a:t>Suggester</a:t>
            </a:r>
            <a:r>
              <a:rPr lang="en-US" dirty="0"/>
              <a:t>, </a:t>
            </a:r>
            <a:endParaRPr lang="en-US" sz="2400" dirty="0"/>
          </a:p>
          <a:p>
            <a:pPr lvl="1">
              <a:buFont typeface="Wingdings" panose="05000000000000000000" pitchFamily="2" charset="2"/>
              <a:buChar char="Ø"/>
            </a:pPr>
            <a:r>
              <a:rPr lang="en-US" b="1" u="sng" dirty="0">
                <a:hlinkClick r:id="rId4"/>
              </a:rPr>
              <a:t>IEEE’s Publication Recommender</a:t>
            </a:r>
            <a:r>
              <a:rPr lang="en-US" dirty="0"/>
              <a:t>, </a:t>
            </a:r>
            <a:endParaRPr lang="en-US" sz="2400" dirty="0"/>
          </a:p>
          <a:p>
            <a:pPr lvl="1">
              <a:buFont typeface="Wingdings" panose="05000000000000000000" pitchFamily="2" charset="2"/>
              <a:buChar char="Ø"/>
            </a:pPr>
            <a:r>
              <a:rPr lang="en-US" b="1" u="sng" dirty="0">
                <a:hlinkClick r:id="rId5"/>
              </a:rPr>
              <a:t>Wiley’s Journal Finder</a:t>
            </a:r>
            <a:r>
              <a:rPr lang="en-US" dirty="0"/>
              <a:t>, </a:t>
            </a:r>
            <a:endParaRPr lang="en-US" sz="2400" dirty="0"/>
          </a:p>
          <a:p>
            <a:pPr lvl="1">
              <a:buFont typeface="Wingdings" panose="05000000000000000000" pitchFamily="2" charset="2"/>
              <a:buChar char="Ø"/>
            </a:pPr>
            <a:r>
              <a:rPr lang="en-US" b="1" u="sng" dirty="0">
                <a:hlinkClick r:id="rId6"/>
              </a:rPr>
              <a:t>Taylor &amp; Francis’ Journal </a:t>
            </a:r>
            <a:r>
              <a:rPr lang="en-US" b="1" u="sng" dirty="0" err="1">
                <a:hlinkClick r:id="rId6"/>
              </a:rPr>
              <a:t>Suggester</a:t>
            </a:r>
            <a:r>
              <a:rPr lang="en-US" dirty="0"/>
              <a:t>, </a:t>
            </a:r>
            <a:endParaRPr lang="en-US" sz="2400" dirty="0"/>
          </a:p>
          <a:p>
            <a:r>
              <a:rPr lang="en-US" b="1" dirty="0" smtClean="0"/>
              <a:t>Make </a:t>
            </a:r>
            <a:r>
              <a:rPr lang="en-US" b="1" dirty="0"/>
              <a:t>an inventory </a:t>
            </a:r>
            <a:endParaRPr lang="en-US" sz="1800" dirty="0"/>
          </a:p>
          <a:p>
            <a:pPr lvl="1">
              <a:buFont typeface="Wingdings" panose="05000000000000000000" pitchFamily="2" charset="2"/>
              <a:buChar char="Ø"/>
            </a:pPr>
            <a:r>
              <a:rPr lang="sk-SK" dirty="0" smtClean="0"/>
              <a:t>List </a:t>
            </a:r>
            <a:r>
              <a:rPr lang="en-US" dirty="0" smtClean="0"/>
              <a:t>and </a:t>
            </a:r>
            <a:r>
              <a:rPr lang="en-US" dirty="0"/>
              <a:t>keep track of all potential journal names. </a:t>
            </a:r>
            <a:endParaRPr lang="sk-SK" dirty="0" smtClean="0"/>
          </a:p>
          <a:p>
            <a:pPr lvl="1">
              <a:buFont typeface="Wingdings" panose="05000000000000000000" pitchFamily="2" charset="2"/>
              <a:buChar char="Ø"/>
            </a:pPr>
            <a:r>
              <a:rPr lang="en-US" dirty="0" smtClean="0"/>
              <a:t>Double-check </a:t>
            </a:r>
            <a:r>
              <a:rPr lang="en-US" dirty="0"/>
              <a:t>that you’ve excluded so-called predatory journals as they can harm your career development (Check </a:t>
            </a:r>
            <a:r>
              <a:rPr lang="sk-SK" dirty="0" err="1" smtClean="0"/>
              <a:t>the</a:t>
            </a:r>
            <a:r>
              <a:rPr lang="sk-SK" dirty="0" smtClean="0"/>
              <a:t> post on </a:t>
            </a:r>
            <a:r>
              <a:rPr lang="en-US" b="1" u="sng" dirty="0" smtClean="0">
                <a:hlinkClick r:id="rId7"/>
              </a:rPr>
              <a:t>Predatory </a:t>
            </a:r>
            <a:r>
              <a:rPr lang="en-US" b="1" u="sng" dirty="0">
                <a:hlinkClick r:id="rId7"/>
              </a:rPr>
              <a:t>Journals</a:t>
            </a:r>
            <a:r>
              <a:rPr lang="en-US" dirty="0"/>
              <a:t> for more information). </a:t>
            </a:r>
            <a:endParaRPr lang="en-US" sz="2400" dirty="0"/>
          </a:p>
          <a:p>
            <a:pPr marL="457200" lvl="1" indent="0">
              <a:buNone/>
            </a:pP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1500128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err="1">
                <a:solidFill>
                  <a:srgbClr val="0070C0"/>
                </a:solidFill>
                <a:effectLst>
                  <a:outerShdw blurRad="38100" dist="38100" dir="2700000" algn="tl">
                    <a:srgbClr val="000000">
                      <a:alpha val="43137"/>
                    </a:srgbClr>
                  </a:outerShdw>
                </a:effectLst>
              </a:rPr>
              <a:t>How</a:t>
            </a:r>
            <a:r>
              <a:rPr lang="sk-SK" b="1" dirty="0">
                <a:solidFill>
                  <a:srgbClr val="0070C0"/>
                </a:solidFill>
                <a:effectLst>
                  <a:outerShdw blurRad="38100" dist="38100" dir="2700000" algn="tl">
                    <a:srgbClr val="000000">
                      <a:alpha val="43137"/>
                    </a:srgbClr>
                  </a:outerShdw>
                </a:effectLst>
              </a:rPr>
              <a:t> to f</a:t>
            </a:r>
            <a:r>
              <a:rPr lang="en-US" b="1" dirty="0" err="1">
                <a:solidFill>
                  <a:srgbClr val="0070C0"/>
                </a:solidFill>
                <a:effectLst>
                  <a:outerShdw blurRad="38100" dist="38100" dir="2700000" algn="tl">
                    <a:srgbClr val="000000">
                      <a:alpha val="43137"/>
                    </a:srgbClr>
                  </a:outerShdw>
                </a:effectLst>
              </a:rPr>
              <a:t>ind</a:t>
            </a:r>
            <a:r>
              <a:rPr lang="en-US" b="1" dirty="0">
                <a:solidFill>
                  <a:srgbClr val="0070C0"/>
                </a:solidFill>
                <a:effectLst>
                  <a:outerShdw blurRad="38100" dist="38100" dir="2700000" algn="tl">
                    <a:srgbClr val="000000">
                      <a:alpha val="43137"/>
                    </a:srgbClr>
                  </a:outerShdw>
                </a:effectLst>
              </a:rPr>
              <a:t> the right journal for your paper</a:t>
            </a:r>
            <a:endParaRPr lang="en-US" dirty="0"/>
          </a:p>
        </p:txBody>
      </p:sp>
      <p:sp>
        <p:nvSpPr>
          <p:cNvPr id="3" name="Zástupný symbol obsahu 2"/>
          <p:cNvSpPr>
            <a:spLocks noGrp="1"/>
          </p:cNvSpPr>
          <p:nvPr>
            <p:ph idx="1"/>
          </p:nvPr>
        </p:nvSpPr>
        <p:spPr/>
        <p:txBody>
          <a:bodyPr>
            <a:normAutofit/>
          </a:bodyPr>
          <a:lstStyle/>
          <a:p>
            <a:r>
              <a:rPr lang="en-US" sz="2000" b="1" dirty="0" smtClean="0"/>
              <a:t>Browse </a:t>
            </a:r>
            <a:r>
              <a:rPr lang="en-US" sz="2000" b="1" dirty="0"/>
              <a:t>journal information </a:t>
            </a:r>
            <a:endParaRPr lang="en-US" sz="1100" dirty="0"/>
          </a:p>
          <a:p>
            <a:pPr lvl="1">
              <a:buFont typeface="Wingdings" panose="05000000000000000000" pitchFamily="2" charset="2"/>
              <a:buChar char="Ø"/>
            </a:pPr>
            <a:r>
              <a:rPr lang="en-US" sz="1600" dirty="0"/>
              <a:t>Research the journals in your table. Focus on </a:t>
            </a:r>
            <a:r>
              <a:rPr lang="en-US" sz="1600" dirty="0" smtClean="0"/>
              <a:t>how </a:t>
            </a:r>
            <a:r>
              <a:rPr lang="en-US" sz="1600" dirty="0"/>
              <a:t>these journals are doing, what they </a:t>
            </a:r>
            <a:r>
              <a:rPr lang="en-US" sz="1600" dirty="0" err="1"/>
              <a:t>specialise</a:t>
            </a:r>
            <a:r>
              <a:rPr lang="en-US" sz="1600" dirty="0"/>
              <a:t> in, and how relevant they would be to your paper. </a:t>
            </a:r>
            <a:endParaRPr lang="sk-SK" sz="1600" dirty="0" smtClean="0"/>
          </a:p>
          <a:p>
            <a:pPr lvl="1">
              <a:buFont typeface="Wingdings" panose="05000000000000000000" pitchFamily="2" charset="2"/>
              <a:buChar char="Ø"/>
            </a:pPr>
            <a:r>
              <a:rPr lang="en-US" sz="1600" dirty="0" smtClean="0"/>
              <a:t>The </a:t>
            </a:r>
            <a:r>
              <a:rPr lang="en-US" sz="1600" dirty="0"/>
              <a:t>journal’s website is the prime source of information. Check their description of the Aims &amp; Scope (also called the About section). </a:t>
            </a:r>
            <a:endParaRPr lang="sk-SK" sz="1600" dirty="0" smtClean="0"/>
          </a:p>
          <a:p>
            <a:pPr lvl="1">
              <a:buFont typeface="Wingdings" panose="05000000000000000000" pitchFamily="2" charset="2"/>
              <a:buChar char="Ø"/>
            </a:pPr>
            <a:r>
              <a:rPr lang="en-US" sz="1600" dirty="0" smtClean="0"/>
              <a:t>Here</a:t>
            </a:r>
            <a:r>
              <a:rPr lang="en-US" sz="1600" dirty="0"/>
              <a:t>, they describe what they’re interested in publishing. </a:t>
            </a:r>
            <a:endParaRPr lang="en-US" sz="1400" dirty="0"/>
          </a:p>
          <a:p>
            <a:pPr lvl="1">
              <a:buFont typeface="Wingdings" panose="05000000000000000000" pitchFamily="2" charset="2"/>
              <a:buChar char="Ø"/>
            </a:pPr>
            <a:r>
              <a:rPr lang="en-US" sz="1600" dirty="0"/>
              <a:t>The website will also inform you on how the journal performs on relevant </a:t>
            </a:r>
            <a:r>
              <a:rPr lang="en-US" sz="1600" dirty="0" smtClean="0"/>
              <a:t>metrics. </a:t>
            </a:r>
            <a:endParaRPr lang="sk-SK" sz="1600" dirty="0" smtClean="0"/>
          </a:p>
          <a:p>
            <a:pPr lvl="1">
              <a:buFont typeface="Wingdings" panose="05000000000000000000" pitchFamily="2" charset="2"/>
              <a:buChar char="Ø"/>
            </a:pPr>
            <a:r>
              <a:rPr lang="en-US" sz="1600" dirty="0" smtClean="0"/>
              <a:t>You </a:t>
            </a:r>
            <a:r>
              <a:rPr lang="en-US" sz="1600" dirty="0"/>
              <a:t>can identify potential publication fees, and see the topics of the published papers in each journal to get an idea of what sort of research they are publishing. </a:t>
            </a:r>
            <a:endParaRPr lang="en-US" sz="1400" dirty="0"/>
          </a:p>
          <a:p>
            <a:r>
              <a:rPr lang="en-US" sz="2000" b="1" dirty="0" smtClean="0"/>
              <a:t>Send </a:t>
            </a:r>
            <a:r>
              <a:rPr lang="en-US" sz="2000" b="1" dirty="0"/>
              <a:t>a pre-submission inquiry </a:t>
            </a:r>
            <a:endParaRPr lang="en-US" sz="1100" dirty="0"/>
          </a:p>
          <a:p>
            <a:pPr lvl="1">
              <a:buFont typeface="Wingdings" panose="05000000000000000000" pitchFamily="2" charset="2"/>
              <a:buChar char="Ø"/>
            </a:pPr>
            <a:r>
              <a:rPr lang="en-US" sz="1600" dirty="0"/>
              <a:t>For some journals, it might be difficult to find out what they’re really interested in. </a:t>
            </a:r>
            <a:endParaRPr lang="sk-SK" sz="1600" dirty="0" smtClean="0"/>
          </a:p>
          <a:p>
            <a:pPr lvl="1">
              <a:buFont typeface="Wingdings" panose="05000000000000000000" pitchFamily="2" charset="2"/>
              <a:buChar char="Ø"/>
            </a:pPr>
            <a:r>
              <a:rPr lang="en-US" sz="1600" dirty="0" smtClean="0"/>
              <a:t>Send </a:t>
            </a:r>
            <a:r>
              <a:rPr lang="en-US" sz="1600" dirty="0"/>
              <a:t>an email to the editorial office that briefly describes what your paper is about, and ask them whether they would—in general—be interested in such a topic. </a:t>
            </a:r>
            <a:endParaRPr lang="sk-SK" sz="1600" dirty="0" smtClean="0"/>
          </a:p>
          <a:p>
            <a:pPr lvl="1">
              <a:buFont typeface="Wingdings" panose="05000000000000000000" pitchFamily="2" charset="2"/>
              <a:buChar char="Ø"/>
            </a:pPr>
            <a:r>
              <a:rPr lang="en-US" sz="1600" dirty="0" smtClean="0"/>
              <a:t>A </a:t>
            </a:r>
            <a:r>
              <a:rPr lang="en-US" sz="1600" dirty="0"/>
              <a:t>pre-submission inquiry can save a lot of time! </a:t>
            </a:r>
            <a:endParaRPr lang="en-US" sz="1400" dirty="0"/>
          </a:p>
          <a:p>
            <a:r>
              <a:rPr lang="en-US" sz="2000" b="1" dirty="0" smtClean="0"/>
              <a:t>Decide </a:t>
            </a:r>
            <a:r>
              <a:rPr lang="en-US" sz="2000" b="1" dirty="0"/>
              <a:t>and go for </a:t>
            </a:r>
            <a:r>
              <a:rPr lang="en-US" sz="2000" b="1" dirty="0" smtClean="0"/>
              <a:t>it</a:t>
            </a:r>
            <a:endParaRPr lang="en-US" sz="1100"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495884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
            </a:r>
            <a:br>
              <a:rPr lang="en-US" dirty="0"/>
            </a:br>
            <a:r>
              <a:rPr lang="en-US" b="1" dirty="0"/>
              <a:t/>
            </a:r>
            <a:br>
              <a:rPr lang="en-US" b="1" dirty="0"/>
            </a:br>
            <a:r>
              <a:rPr lang="sk-SK" b="1" dirty="0">
                <a:solidFill>
                  <a:srgbClr val="0070C0"/>
                </a:solidFill>
                <a:effectLst>
                  <a:outerShdw blurRad="38100" dist="38100" dir="2700000" algn="tl">
                    <a:srgbClr val="000000">
                      <a:alpha val="43137"/>
                    </a:srgbClr>
                  </a:outerShdw>
                </a:effectLst>
              </a:rPr>
              <a:t>C</a:t>
            </a:r>
            <a:r>
              <a:rPr lang="en-US" b="1" dirty="0" smtClean="0">
                <a:solidFill>
                  <a:srgbClr val="0070C0"/>
                </a:solidFill>
                <a:effectLst>
                  <a:outerShdw blurRad="38100" dist="38100" dir="2700000" algn="tl">
                    <a:srgbClr val="000000">
                      <a:alpha val="43137"/>
                    </a:srgbClr>
                  </a:outerShdw>
                </a:effectLst>
              </a:rPr>
              <a:t>over letter</a:t>
            </a:r>
            <a:r>
              <a:rPr lang="sk-SK" b="1" dirty="0" smtClean="0">
                <a:solidFill>
                  <a:srgbClr val="0070C0"/>
                </a:solidFill>
                <a:effectLst>
                  <a:outerShdw blurRad="38100" dist="38100" dir="2700000" algn="tl">
                    <a:srgbClr val="000000">
                      <a:alpha val="43137"/>
                    </a:srgbClr>
                  </a:outerShdw>
                </a:effectLst>
              </a:rPr>
              <a:t/>
            </a:r>
            <a:br>
              <a:rPr lang="sk-SK" b="1" dirty="0" smtClean="0">
                <a:solidFill>
                  <a:srgbClr val="0070C0"/>
                </a:solidFill>
                <a:effectLst>
                  <a:outerShdw blurRad="38100" dist="38100" dir="2700000" algn="tl">
                    <a:srgbClr val="000000">
                      <a:alpha val="43137"/>
                    </a:srgbClr>
                  </a:outerShdw>
                </a:effectLst>
              </a:rPr>
            </a:br>
            <a:r>
              <a:rPr lang="en-US" dirty="0"/>
              <a:t/>
            </a:r>
            <a:br>
              <a:rPr lang="en-US" dirty="0"/>
            </a:br>
            <a:endParaRPr lang="en-US" dirty="0"/>
          </a:p>
        </p:txBody>
      </p:sp>
      <p:sp>
        <p:nvSpPr>
          <p:cNvPr id="3" name="Zástupný symbol obsahu 2"/>
          <p:cNvSpPr>
            <a:spLocks noGrp="1"/>
          </p:cNvSpPr>
          <p:nvPr>
            <p:ph idx="1"/>
          </p:nvPr>
        </p:nvSpPr>
        <p:spPr/>
        <p:txBody>
          <a:bodyPr>
            <a:normAutofit fontScale="70000" lnSpcReduction="20000"/>
          </a:bodyPr>
          <a:lstStyle/>
          <a:p>
            <a:r>
              <a:rPr lang="en-US" dirty="0"/>
              <a:t>Together with the Abstract and Conclusion, the cover letter is the first thing that the editor and then the reviewers look at </a:t>
            </a:r>
            <a:endParaRPr lang="sk-SK" dirty="0" smtClean="0"/>
          </a:p>
          <a:p>
            <a:r>
              <a:rPr lang="en-US" dirty="0" smtClean="0"/>
              <a:t>Write </a:t>
            </a:r>
            <a:r>
              <a:rPr lang="en-US" dirty="0"/>
              <a:t>it briefly and clearly, the longer the cover letter, the greater the chance that the reviewer will miss something important </a:t>
            </a:r>
            <a:endParaRPr lang="sk-SK" dirty="0" smtClean="0"/>
          </a:p>
          <a:p>
            <a:r>
              <a:rPr lang="en-US" dirty="0" smtClean="0"/>
              <a:t>Focus </a:t>
            </a:r>
            <a:r>
              <a:rPr lang="en-US" dirty="0"/>
              <a:t>on these points: </a:t>
            </a:r>
            <a:endParaRPr lang="sk-SK" dirty="0" smtClean="0"/>
          </a:p>
          <a:p>
            <a:pPr lvl="1">
              <a:buFont typeface="Wingdings" panose="05000000000000000000" pitchFamily="2" charset="2"/>
              <a:buChar char="Ø"/>
            </a:pPr>
            <a:r>
              <a:rPr lang="en-US" dirty="0" smtClean="0"/>
              <a:t>Why </a:t>
            </a:r>
            <a:r>
              <a:rPr lang="sk-SK" dirty="0" err="1" smtClean="0"/>
              <a:t>is</a:t>
            </a:r>
            <a:r>
              <a:rPr lang="sk-SK" dirty="0" smtClean="0"/>
              <a:t> </a:t>
            </a:r>
            <a:r>
              <a:rPr lang="en-US" dirty="0" smtClean="0"/>
              <a:t>the </a:t>
            </a:r>
            <a:r>
              <a:rPr lang="en-US" dirty="0"/>
              <a:t>topic important </a:t>
            </a:r>
            <a:endParaRPr lang="sk-SK" dirty="0" smtClean="0"/>
          </a:p>
          <a:p>
            <a:pPr lvl="1">
              <a:buFont typeface="Wingdings" panose="05000000000000000000" pitchFamily="2" charset="2"/>
              <a:buChar char="Ø"/>
            </a:pPr>
            <a:r>
              <a:rPr lang="en-US" dirty="0" smtClean="0"/>
              <a:t>Why </a:t>
            </a:r>
            <a:r>
              <a:rPr lang="sk-SK" dirty="0" smtClean="0"/>
              <a:t>are </a:t>
            </a:r>
            <a:r>
              <a:rPr lang="en-US" dirty="0" smtClean="0"/>
              <a:t>your </a:t>
            </a:r>
            <a:r>
              <a:rPr lang="en-US" dirty="0"/>
              <a:t>research results </a:t>
            </a:r>
            <a:r>
              <a:rPr lang="en-US" dirty="0" smtClean="0"/>
              <a:t>significant </a:t>
            </a:r>
            <a:endParaRPr lang="sk-SK" dirty="0" smtClean="0"/>
          </a:p>
          <a:p>
            <a:pPr lvl="1">
              <a:buFont typeface="Wingdings" panose="05000000000000000000" pitchFamily="2" charset="2"/>
              <a:buChar char="Ø"/>
            </a:pPr>
            <a:r>
              <a:rPr lang="en-US" dirty="0" smtClean="0"/>
              <a:t>What </a:t>
            </a:r>
            <a:r>
              <a:rPr lang="en-US" dirty="0"/>
              <a:t>is the key result </a:t>
            </a:r>
            <a:endParaRPr lang="sk-SK" dirty="0" smtClean="0"/>
          </a:p>
          <a:p>
            <a:pPr lvl="1">
              <a:buFont typeface="Wingdings" panose="05000000000000000000" pitchFamily="2" charset="2"/>
              <a:buChar char="Ø"/>
            </a:pPr>
            <a:r>
              <a:rPr lang="en-US" dirty="0" smtClean="0"/>
              <a:t>How </a:t>
            </a:r>
            <a:r>
              <a:rPr lang="en-US" dirty="0"/>
              <a:t>is this a shift from current knowledge/research </a:t>
            </a:r>
            <a:endParaRPr lang="sk-SK" dirty="0" smtClean="0"/>
          </a:p>
          <a:p>
            <a:pPr lvl="1">
              <a:buFont typeface="Wingdings" panose="05000000000000000000" pitchFamily="2" charset="2"/>
              <a:buChar char="Ø"/>
            </a:pPr>
            <a:r>
              <a:rPr lang="en-US" dirty="0" smtClean="0"/>
              <a:t>Why </a:t>
            </a:r>
            <a:r>
              <a:rPr lang="en-US" dirty="0"/>
              <a:t>did you choose this </a:t>
            </a:r>
            <a:r>
              <a:rPr lang="sk-SK" dirty="0" err="1" smtClean="0"/>
              <a:t>journal</a:t>
            </a:r>
            <a:r>
              <a:rPr lang="sk-SK" dirty="0" smtClean="0"/>
              <a:t> </a:t>
            </a:r>
          </a:p>
          <a:p>
            <a:pPr lvl="1">
              <a:buFont typeface="Wingdings" panose="05000000000000000000" pitchFamily="2" charset="2"/>
              <a:buChar char="Ø"/>
            </a:pPr>
            <a:r>
              <a:rPr lang="en-US" dirty="0" smtClean="0"/>
              <a:t>Why </a:t>
            </a:r>
            <a:r>
              <a:rPr lang="en-US" dirty="0"/>
              <a:t>the readers </a:t>
            </a:r>
            <a:r>
              <a:rPr lang="en-US" dirty="0" smtClean="0"/>
              <a:t>will </a:t>
            </a:r>
            <a:r>
              <a:rPr lang="en-US" dirty="0"/>
              <a:t>read your article </a:t>
            </a:r>
            <a:endParaRPr lang="sk-SK" dirty="0" smtClean="0"/>
          </a:p>
          <a:p>
            <a:pPr lvl="1">
              <a:buFont typeface="Wingdings" panose="05000000000000000000" pitchFamily="2" charset="2"/>
              <a:buChar char="Ø"/>
            </a:pPr>
            <a:r>
              <a:rPr lang="en-US" dirty="0" smtClean="0"/>
              <a:t>State </a:t>
            </a:r>
            <a:r>
              <a:rPr lang="en-US" dirty="0"/>
              <a:t>the status of your manuscript - exclusivity </a:t>
            </a:r>
            <a:endParaRPr lang="sk-SK" dirty="0" smtClean="0"/>
          </a:p>
          <a:p>
            <a:pPr lvl="1">
              <a:buFont typeface="Wingdings" panose="05000000000000000000" pitchFamily="2" charset="2"/>
              <a:buChar char="Ø"/>
            </a:pPr>
            <a:r>
              <a:rPr lang="en-US" dirty="0" smtClean="0"/>
              <a:t>Suggest reviewers</a:t>
            </a:r>
            <a:r>
              <a:rPr lang="sk-SK" dirty="0" smtClean="0"/>
              <a:t> (</a:t>
            </a:r>
            <a:r>
              <a:rPr lang="sk-SK" dirty="0" err="1" smtClean="0"/>
              <a:t>if</a:t>
            </a:r>
            <a:r>
              <a:rPr lang="sk-SK" dirty="0" smtClean="0"/>
              <a:t> </a:t>
            </a:r>
            <a:r>
              <a:rPr lang="sk-SK" dirty="0" err="1" smtClean="0"/>
              <a:t>possible</a:t>
            </a:r>
            <a:r>
              <a:rPr lang="sk-SK" dirty="0" smtClean="0"/>
              <a:t>)</a:t>
            </a: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496701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Tips and tricks</a:t>
            </a:r>
            <a:r>
              <a:rPr lang="sk-SK" b="1" dirty="0">
                <a:solidFill>
                  <a:srgbClr val="0070C0"/>
                </a:solidFill>
                <a:effectLst>
                  <a:outerShdw blurRad="38100" dist="38100" dir="2700000" algn="tl">
                    <a:srgbClr val="000000">
                      <a:alpha val="43137"/>
                    </a:srgbClr>
                  </a:outerShdw>
                </a:effectLst>
              </a:rPr>
              <a:t> </a:t>
            </a:r>
            <a:endParaRPr lang="en-US" dirty="0"/>
          </a:p>
        </p:txBody>
      </p:sp>
      <p:sp>
        <p:nvSpPr>
          <p:cNvPr id="3" name="Zástupný symbol obsahu 2"/>
          <p:cNvSpPr>
            <a:spLocks noGrp="1"/>
          </p:cNvSpPr>
          <p:nvPr>
            <p:ph idx="1"/>
          </p:nvPr>
        </p:nvSpPr>
        <p:spPr/>
        <p:txBody>
          <a:bodyPr>
            <a:normAutofit fontScale="70000" lnSpcReduction="20000"/>
          </a:bodyPr>
          <a:lstStyle/>
          <a:p>
            <a:r>
              <a:rPr lang="en-US" dirty="0"/>
              <a:t>Choose a suitable journal (focus, go through several issues and articles) </a:t>
            </a:r>
            <a:endParaRPr lang="sk-SK" dirty="0"/>
          </a:p>
          <a:p>
            <a:r>
              <a:rPr lang="en-US" dirty="0"/>
              <a:t>Think about how quickly you need your article to be published and adapt the choice of journal accordingly</a:t>
            </a:r>
            <a:endParaRPr lang="sk-SK" dirty="0"/>
          </a:p>
          <a:p>
            <a:r>
              <a:rPr lang="en-US" dirty="0"/>
              <a:t>Always follow the instructions when submitting an article and respect the instructions for the technical editing of the article - tables, sources, graphs according to the journal's requirements </a:t>
            </a:r>
            <a:endParaRPr lang="sk-SK" dirty="0"/>
          </a:p>
          <a:p>
            <a:r>
              <a:rPr lang="en-US" dirty="0"/>
              <a:t>Do not repeat the abstract in the cover letter, state the arguments "in addition" and why your article is suitable for the magazine </a:t>
            </a:r>
            <a:endParaRPr lang="sk-SK" dirty="0"/>
          </a:p>
          <a:p>
            <a:r>
              <a:rPr lang="en-US" dirty="0"/>
              <a:t>A common reason for rejection from an editor is a lack of context and a lack of clarity as to why your research is important </a:t>
            </a:r>
            <a:endParaRPr lang="sk-SK" dirty="0"/>
          </a:p>
          <a:p>
            <a:r>
              <a:rPr lang="en-US" dirty="0"/>
              <a:t>Don't overestimate your methodology</a:t>
            </a:r>
          </a:p>
          <a:p>
            <a:endParaRPr lang="en-US" dirty="0"/>
          </a:p>
          <a:p>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8887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Article publishing process</a:t>
            </a:r>
          </a:p>
        </p:txBody>
      </p:sp>
      <p:sp>
        <p:nvSpPr>
          <p:cNvPr id="3" name="Zástupný symbol obsahu 2"/>
          <p:cNvSpPr>
            <a:spLocks noGrp="1"/>
          </p:cNvSpPr>
          <p:nvPr>
            <p:ph idx="1"/>
          </p:nvPr>
        </p:nvSpPr>
        <p:spPr/>
        <p:txBody>
          <a:bodyPr/>
          <a:lstStyle/>
          <a:p>
            <a:r>
              <a:rPr lang="en-US" sz="2800" dirty="0"/>
              <a:t>Highly competitive </a:t>
            </a:r>
            <a:endParaRPr lang="sk-SK" sz="2800" dirty="0"/>
          </a:p>
          <a:p>
            <a:r>
              <a:rPr lang="en-US" sz="2800" dirty="0"/>
              <a:t>There is no "one-size-fits-all" guide </a:t>
            </a:r>
            <a:endParaRPr lang="sk-SK" sz="2800" dirty="0"/>
          </a:p>
          <a:p>
            <a:r>
              <a:rPr lang="en-US" sz="2800" dirty="0"/>
              <a:t>The process has 3 basic phases: </a:t>
            </a:r>
            <a:endParaRPr lang="sk-SK" sz="2800" dirty="0"/>
          </a:p>
          <a:p>
            <a:pPr marL="1314450" lvl="1" indent="-857250">
              <a:buAutoNum type="romanUcPeriod"/>
            </a:pPr>
            <a:r>
              <a:rPr lang="sk-SK" sz="3600" b="1" dirty="0" err="1" smtClean="0">
                <a:solidFill>
                  <a:srgbClr val="0070C0"/>
                </a:solidFill>
                <a:effectLst>
                  <a:outerShdw blurRad="38100" dist="38100" dir="2700000" algn="tl">
                    <a:srgbClr val="000000">
                      <a:alpha val="43137"/>
                    </a:srgbClr>
                  </a:outerShdw>
                </a:effectLst>
              </a:rPr>
              <a:t>Manus</a:t>
            </a:r>
            <a:r>
              <a:rPr lang="sk-SK" sz="3600" b="1" dirty="0" err="1">
                <a:solidFill>
                  <a:srgbClr val="0070C0"/>
                </a:solidFill>
                <a:effectLst>
                  <a:outerShdw blurRad="38100" dist="38100" dir="2700000" algn="tl">
                    <a:srgbClr val="000000">
                      <a:alpha val="43137"/>
                    </a:srgbClr>
                  </a:outerShdw>
                </a:effectLst>
              </a:rPr>
              <a:t>c</a:t>
            </a:r>
            <a:r>
              <a:rPr lang="sk-SK" sz="3600" b="1" dirty="0" err="1" smtClean="0">
                <a:solidFill>
                  <a:srgbClr val="0070C0"/>
                </a:solidFill>
                <a:effectLst>
                  <a:outerShdw blurRad="38100" dist="38100" dir="2700000" algn="tl">
                    <a:srgbClr val="000000">
                      <a:alpha val="43137"/>
                    </a:srgbClr>
                  </a:outerShdw>
                </a:effectLst>
              </a:rPr>
              <a:t>ript</a:t>
            </a:r>
            <a:r>
              <a:rPr lang="en-US" sz="3600" b="1" dirty="0" smtClean="0">
                <a:solidFill>
                  <a:srgbClr val="0070C0"/>
                </a:solidFill>
                <a:effectLst>
                  <a:outerShdw blurRad="38100" dist="38100" dir="2700000" algn="tl">
                    <a:srgbClr val="000000">
                      <a:alpha val="43137"/>
                    </a:srgbClr>
                  </a:outerShdw>
                </a:effectLst>
              </a:rPr>
              <a:t> </a:t>
            </a:r>
            <a:r>
              <a:rPr lang="en-US" sz="3600" b="1" dirty="0">
                <a:solidFill>
                  <a:srgbClr val="0070C0"/>
                </a:solidFill>
                <a:effectLst>
                  <a:outerShdw blurRad="38100" dist="38100" dir="2700000" algn="tl">
                    <a:srgbClr val="000000">
                      <a:alpha val="43137"/>
                    </a:srgbClr>
                  </a:outerShdw>
                </a:effectLst>
              </a:rPr>
              <a:t>writing phase </a:t>
            </a:r>
            <a:endParaRPr lang="sk-SK" sz="3600" b="1" dirty="0" smtClean="0">
              <a:solidFill>
                <a:srgbClr val="0070C0"/>
              </a:solidFill>
              <a:effectLst>
                <a:outerShdw blurRad="38100" dist="38100" dir="2700000" algn="tl">
                  <a:srgbClr val="000000">
                    <a:alpha val="43137"/>
                  </a:srgbClr>
                </a:outerShdw>
              </a:effectLst>
            </a:endParaRPr>
          </a:p>
          <a:p>
            <a:pPr marL="1314450" lvl="1" indent="-857250">
              <a:buAutoNum type="romanUcPeriod"/>
            </a:pPr>
            <a:r>
              <a:rPr lang="sk-SK" sz="3600" b="1" dirty="0" err="1" smtClean="0">
                <a:solidFill>
                  <a:srgbClr val="0070C0"/>
                </a:solidFill>
                <a:effectLst>
                  <a:outerShdw blurRad="38100" dist="38100" dir="2700000" algn="tl">
                    <a:srgbClr val="000000">
                      <a:alpha val="43137"/>
                    </a:srgbClr>
                  </a:outerShdw>
                </a:effectLst>
              </a:rPr>
              <a:t>Manuscript</a:t>
            </a:r>
            <a:r>
              <a:rPr lang="en-US" sz="3600" b="1" dirty="0" smtClean="0">
                <a:solidFill>
                  <a:srgbClr val="0070C0"/>
                </a:solidFill>
                <a:effectLst>
                  <a:outerShdw blurRad="38100" dist="38100" dir="2700000" algn="tl">
                    <a:srgbClr val="000000">
                      <a:alpha val="43137"/>
                    </a:srgbClr>
                  </a:outerShdw>
                </a:effectLst>
              </a:rPr>
              <a:t> </a:t>
            </a:r>
            <a:r>
              <a:rPr lang="en-US" sz="3600" b="1" dirty="0">
                <a:solidFill>
                  <a:srgbClr val="0070C0"/>
                </a:solidFill>
                <a:effectLst>
                  <a:outerShdw blurRad="38100" dist="38100" dir="2700000" algn="tl">
                    <a:srgbClr val="000000">
                      <a:alpha val="43137"/>
                    </a:srgbClr>
                  </a:outerShdw>
                </a:effectLst>
              </a:rPr>
              <a:t>submission phase </a:t>
            </a:r>
            <a:endParaRPr lang="sk-SK" sz="3600" b="1" dirty="0" smtClean="0">
              <a:solidFill>
                <a:srgbClr val="0070C0"/>
              </a:solidFill>
              <a:effectLst>
                <a:outerShdw blurRad="38100" dist="38100" dir="2700000" algn="tl">
                  <a:srgbClr val="000000">
                    <a:alpha val="43137"/>
                  </a:srgbClr>
                </a:outerShdw>
              </a:effectLst>
            </a:endParaRPr>
          </a:p>
          <a:p>
            <a:pPr marL="1314450" lvl="1" indent="-857250">
              <a:buAutoNum type="romanUcPeriod"/>
            </a:pPr>
            <a:r>
              <a:rPr lang="en-US" sz="3600" b="1" dirty="0" smtClean="0">
                <a:solidFill>
                  <a:srgbClr val="0070C0"/>
                </a:solidFill>
                <a:effectLst>
                  <a:outerShdw blurRad="38100" dist="38100" dir="2700000" algn="tl">
                    <a:srgbClr val="000000">
                      <a:alpha val="43137"/>
                    </a:srgbClr>
                  </a:outerShdw>
                </a:effectLst>
              </a:rPr>
              <a:t>Dealing </a:t>
            </a:r>
            <a:r>
              <a:rPr lang="en-US" sz="3600" b="1" dirty="0">
                <a:solidFill>
                  <a:srgbClr val="0070C0"/>
                </a:solidFill>
                <a:effectLst>
                  <a:outerShdw blurRad="38100" dist="38100" dir="2700000" algn="tl">
                    <a:srgbClr val="000000">
                      <a:alpha val="43137"/>
                    </a:srgbClr>
                  </a:outerShdw>
                </a:effectLst>
              </a:rPr>
              <a:t>with reviewers' comments</a:t>
            </a:r>
            <a:endParaRPr lang="sk-SK" sz="3600" b="1" dirty="0">
              <a:solidFill>
                <a:srgbClr val="0070C0"/>
              </a:solidFill>
              <a:effectLst>
                <a:outerShdw blurRad="38100" dist="38100" dir="2700000" algn="tl">
                  <a:srgbClr val="000000">
                    <a:alpha val="43137"/>
                  </a:srgbClr>
                </a:outerShdw>
              </a:effectLst>
            </a:endParaRPr>
          </a:p>
          <a:p>
            <a:pPr marL="0" indent="0">
              <a:buNone/>
            </a:pP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2022</a:t>
            </a:r>
            <a:endParaRPr lang="en-GB" dirty="0"/>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1268760"/>
            <a:ext cx="1962150" cy="2324100"/>
          </a:xfrm>
          <a:prstGeom prst="rect">
            <a:avLst/>
          </a:prstGeom>
          <a:ln>
            <a:noFill/>
          </a:ln>
          <a:effectLst>
            <a:softEdge rad="112500"/>
          </a:effectLst>
        </p:spPr>
      </p:pic>
    </p:spTree>
    <p:extLst>
      <p:ext uri="{BB962C8B-B14F-4D97-AF65-F5344CB8AC3E}">
        <p14:creationId xmlns:p14="http://schemas.microsoft.com/office/powerpoint/2010/main" val="25991070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Tips and tricks</a:t>
            </a:r>
            <a:r>
              <a:rPr lang="sk-SK" b="1" dirty="0">
                <a:solidFill>
                  <a:srgbClr val="0070C0"/>
                </a:solidFill>
                <a:effectLst>
                  <a:outerShdw blurRad="38100" dist="38100" dir="2700000" algn="tl">
                    <a:srgbClr val="000000">
                      <a:alpha val="43137"/>
                    </a:srgbClr>
                  </a:outerShdw>
                </a:effectLst>
              </a:rPr>
              <a:t> </a:t>
            </a:r>
            <a:endParaRPr lang="en-US" dirty="0"/>
          </a:p>
        </p:txBody>
      </p:sp>
      <p:sp>
        <p:nvSpPr>
          <p:cNvPr id="3" name="Zástupný symbol obsahu 2"/>
          <p:cNvSpPr>
            <a:spLocks noGrp="1"/>
          </p:cNvSpPr>
          <p:nvPr>
            <p:ph idx="1"/>
          </p:nvPr>
        </p:nvSpPr>
        <p:spPr/>
        <p:txBody>
          <a:bodyPr>
            <a:normAutofit fontScale="62500" lnSpcReduction="20000"/>
          </a:bodyPr>
          <a:lstStyle/>
          <a:p>
            <a:r>
              <a:rPr lang="en-US" dirty="0"/>
              <a:t>Always study the focus of the journal in detail and consider whether your research/article is a good fit </a:t>
            </a:r>
            <a:endParaRPr lang="sk-SK" dirty="0" smtClean="0"/>
          </a:p>
          <a:p>
            <a:r>
              <a:rPr lang="en-US" dirty="0" smtClean="0"/>
              <a:t>In </a:t>
            </a:r>
            <a:r>
              <a:rPr lang="en-US" dirty="0"/>
              <a:t>the cover letter, describe exactly how it reflects the focus of the </a:t>
            </a:r>
            <a:r>
              <a:rPr lang="sk-SK" dirty="0" err="1" smtClean="0"/>
              <a:t>journal</a:t>
            </a:r>
            <a:r>
              <a:rPr lang="sk-SK" dirty="0" smtClean="0"/>
              <a:t> </a:t>
            </a:r>
            <a:r>
              <a:rPr lang="en-US" dirty="0" smtClean="0"/>
              <a:t>and </a:t>
            </a:r>
            <a:r>
              <a:rPr lang="en-US" dirty="0"/>
              <a:t>how your article is beneficial to the magazine </a:t>
            </a:r>
            <a:endParaRPr lang="sk-SK" dirty="0" smtClean="0"/>
          </a:p>
          <a:p>
            <a:r>
              <a:rPr lang="en-US" dirty="0" smtClean="0"/>
              <a:t>Choose </a:t>
            </a:r>
            <a:r>
              <a:rPr lang="en-US" dirty="0"/>
              <a:t>good conferences that have quality publication outputs (ideally a special issue of a quality journal registered in Scopus/WOS or books from a prestigious publishing house) </a:t>
            </a:r>
            <a:endParaRPr lang="sk-SK" dirty="0" smtClean="0"/>
          </a:p>
          <a:p>
            <a:r>
              <a:rPr lang="en-US" dirty="0" smtClean="0"/>
              <a:t>Follow </a:t>
            </a:r>
            <a:r>
              <a:rPr lang="en-US" dirty="0"/>
              <a:t>calls for publications (e.g. on Research Gate) </a:t>
            </a:r>
            <a:endParaRPr lang="sk-SK" dirty="0" smtClean="0"/>
          </a:p>
          <a:p>
            <a:r>
              <a:rPr lang="en-US" dirty="0" smtClean="0"/>
              <a:t>Choose </a:t>
            </a:r>
            <a:r>
              <a:rPr lang="en-US" dirty="0"/>
              <a:t>high-quality journals (check the quality in </a:t>
            </a:r>
            <a:r>
              <a:rPr lang="en-US" dirty="0" err="1" smtClean="0"/>
              <a:t>Scimag</a:t>
            </a:r>
            <a:r>
              <a:rPr lang="sk-SK" dirty="0" smtClean="0"/>
              <a:t>o</a:t>
            </a:r>
            <a:r>
              <a:rPr lang="en-US" dirty="0" smtClean="0"/>
              <a:t>, </a:t>
            </a:r>
            <a:r>
              <a:rPr lang="en-US" dirty="0"/>
              <a:t>WOS, or Scopus, don't rely only on the journal's website) </a:t>
            </a:r>
            <a:endParaRPr lang="sk-SK" dirty="0" smtClean="0"/>
          </a:p>
          <a:p>
            <a:r>
              <a:rPr lang="en-US" dirty="0" smtClean="0"/>
              <a:t>Consider </a:t>
            </a:r>
            <a:r>
              <a:rPr lang="en-US" dirty="0"/>
              <a:t>the "readability" of your publication </a:t>
            </a:r>
            <a:endParaRPr lang="sk-SK" dirty="0" smtClean="0"/>
          </a:p>
          <a:p>
            <a:r>
              <a:rPr lang="en-US" dirty="0" smtClean="0"/>
              <a:t>Consider </a:t>
            </a:r>
            <a:r>
              <a:rPr lang="en-US" dirty="0"/>
              <a:t>your options and try to achieve the highest possible quality </a:t>
            </a:r>
            <a:endParaRPr lang="sk-SK" dirty="0" smtClean="0"/>
          </a:p>
          <a:p>
            <a:r>
              <a:rPr lang="en-US" dirty="0" smtClean="0"/>
              <a:t>Consult </a:t>
            </a:r>
            <a:r>
              <a:rPr lang="en-US" dirty="0"/>
              <a:t>with </a:t>
            </a:r>
            <a:r>
              <a:rPr lang="sk-SK" dirty="0" err="1" smtClean="0"/>
              <a:t>your</a:t>
            </a:r>
            <a:r>
              <a:rPr lang="sk-SK" dirty="0" smtClean="0"/>
              <a:t> </a:t>
            </a:r>
            <a:r>
              <a:rPr lang="sk-SK" dirty="0" err="1" smtClean="0"/>
              <a:t>supervisor</a:t>
            </a:r>
            <a:r>
              <a:rPr lang="sk-SK" dirty="0" smtClean="0"/>
              <a:t>/s</a:t>
            </a:r>
            <a:r>
              <a:rPr lang="en-US" dirty="0" smtClean="0"/>
              <a:t> </a:t>
            </a:r>
            <a:r>
              <a:rPr lang="en-US" dirty="0"/>
              <a:t>or colleagues who already have </a:t>
            </a:r>
            <a:r>
              <a:rPr lang="en-US" dirty="0" smtClean="0"/>
              <a:t>experience</a:t>
            </a:r>
            <a:endParaRPr lang="sk-SK" dirty="0" smtClean="0"/>
          </a:p>
          <a:p>
            <a:r>
              <a:rPr lang="en-US" dirty="0" smtClean="0"/>
              <a:t>Don't </a:t>
            </a:r>
            <a:r>
              <a:rPr lang="en-US" dirty="0"/>
              <a:t>let the first failure discourage you, learn from it!</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337156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50701"/>
            <a:ext cx="7772400" cy="1362075"/>
          </a:xfrm>
        </p:spPr>
        <p:txBody>
          <a:bodyPr>
            <a:normAutofit fontScale="90000"/>
          </a:bodyPr>
          <a:lstStyle/>
          <a:p>
            <a:pPr algn="ctr"/>
            <a:r>
              <a:rPr lang="sk-SK" sz="4400" dirty="0" smtClean="0">
                <a:solidFill>
                  <a:srgbClr val="0070C0"/>
                </a:solidFill>
                <a:effectLst>
                  <a:outerShdw blurRad="38100" dist="38100" dir="2700000" algn="tl">
                    <a:srgbClr val="000000">
                      <a:alpha val="43137"/>
                    </a:srgbClr>
                  </a:outerShdw>
                </a:effectLst>
              </a:rPr>
              <a:t>III. </a:t>
            </a:r>
            <a:r>
              <a:rPr lang="en-US" sz="4400" dirty="0" smtClean="0">
                <a:solidFill>
                  <a:srgbClr val="0070C0"/>
                </a:solidFill>
                <a:effectLst>
                  <a:outerShdw blurRad="38100" dist="38100" dir="2700000" algn="tl">
                    <a:srgbClr val="000000">
                      <a:alpha val="43137"/>
                    </a:srgbClr>
                  </a:outerShdw>
                </a:effectLst>
              </a:rPr>
              <a:t>Dealing </a:t>
            </a:r>
            <a:r>
              <a:rPr lang="en-US" sz="4400" dirty="0">
                <a:solidFill>
                  <a:srgbClr val="0070C0"/>
                </a:solidFill>
                <a:effectLst>
                  <a:outerShdw blurRad="38100" dist="38100" dir="2700000" algn="tl">
                    <a:srgbClr val="000000">
                      <a:alpha val="43137"/>
                    </a:srgbClr>
                  </a:outerShdw>
                </a:effectLst>
              </a:rPr>
              <a:t>with reviewers' comments</a:t>
            </a:r>
            <a:r>
              <a:rPr lang="sk-SK" dirty="0">
                <a:solidFill>
                  <a:srgbClr val="0070C0"/>
                </a:solidFill>
                <a:effectLst>
                  <a:outerShdw blurRad="38100" dist="38100" dir="2700000" algn="tl">
                    <a:srgbClr val="000000">
                      <a:alpha val="43137"/>
                    </a:srgbClr>
                  </a:outerShdw>
                </a:effectLst>
              </a:rPr>
              <a:t/>
            </a:r>
            <a:br>
              <a:rPr lang="sk-SK" dirty="0">
                <a:solidFill>
                  <a:srgbClr val="0070C0"/>
                </a:solidFill>
                <a:effectLst>
                  <a:outerShdw blurRad="38100" dist="38100" dir="2700000" algn="tl">
                    <a:srgbClr val="000000">
                      <a:alpha val="43137"/>
                    </a:srgbClr>
                  </a:outerShdw>
                </a:effectLst>
              </a:rPr>
            </a:b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8" name="Zástupný symbol obsahu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268760"/>
            <a:ext cx="8424936" cy="4822054"/>
          </a:xfrm>
          <a:prstGeom prst="rect">
            <a:avLst/>
          </a:prstGeom>
        </p:spPr>
      </p:pic>
    </p:spTree>
    <p:extLst>
      <p:ext uri="{BB962C8B-B14F-4D97-AF65-F5344CB8AC3E}">
        <p14:creationId xmlns:p14="http://schemas.microsoft.com/office/powerpoint/2010/main" val="1093310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a:bodyPr>
          <a:lstStyle/>
          <a:p>
            <a:r>
              <a:rPr lang="en-US" b="1" dirty="0" smtClean="0">
                <a:solidFill>
                  <a:srgbClr val="0070C0"/>
                </a:solidFill>
                <a:effectLst>
                  <a:outerShdw blurRad="38100" dist="38100" dir="2700000" algn="tl">
                    <a:srgbClr val="000000">
                      <a:alpha val="43137"/>
                    </a:srgbClr>
                  </a:outerShdw>
                </a:effectLst>
              </a:rPr>
              <a:t>Dealing with reviewers´ comments </a:t>
            </a:r>
            <a:endParaRPr lang="en-US" b="1" dirty="0">
              <a:solidFill>
                <a:srgbClr val="0070C0"/>
              </a:solidFill>
              <a:effectLst>
                <a:outerShdw blurRad="38100" dist="38100" dir="2700000" algn="tl">
                  <a:srgbClr val="000000">
                    <a:alpha val="43137"/>
                  </a:srgbClr>
                </a:outerShdw>
              </a:effectLst>
            </a:endParaRPr>
          </a:p>
        </p:txBody>
      </p:sp>
      <p:sp>
        <p:nvSpPr>
          <p:cNvPr id="6" name="Zástupný symbol obsahu 5"/>
          <p:cNvSpPr>
            <a:spLocks noGrp="1"/>
          </p:cNvSpPr>
          <p:nvPr>
            <p:ph idx="1"/>
          </p:nvPr>
        </p:nvSpPr>
        <p:spPr/>
        <p:txBody>
          <a:bodyPr>
            <a:normAutofit lnSpcReduction="10000"/>
          </a:bodyPr>
          <a:lstStyle/>
          <a:p>
            <a:r>
              <a:rPr lang="en-US" dirty="0"/>
              <a:t>Peer reviewed process - at least two reviewers + editor </a:t>
            </a:r>
            <a:endParaRPr lang="sk-SK" dirty="0" smtClean="0"/>
          </a:p>
          <a:p>
            <a:r>
              <a:rPr lang="en-US" dirty="0" smtClean="0"/>
              <a:t>Respond </a:t>
            </a:r>
            <a:r>
              <a:rPr lang="en-US" dirty="0"/>
              <a:t>objectively and calmly to (ideally all) reviewers' comments </a:t>
            </a:r>
            <a:endParaRPr lang="sk-SK" dirty="0" smtClean="0"/>
          </a:p>
          <a:p>
            <a:r>
              <a:rPr lang="en-US" dirty="0" smtClean="0"/>
              <a:t>Edit </a:t>
            </a:r>
            <a:r>
              <a:rPr lang="en-US" dirty="0"/>
              <a:t>and submit the article again - don't give up when you've come </a:t>
            </a:r>
            <a:r>
              <a:rPr lang="sk-SK" dirty="0" err="1" smtClean="0"/>
              <a:t>that</a:t>
            </a:r>
            <a:r>
              <a:rPr lang="en-US" dirty="0" smtClean="0"/>
              <a:t> </a:t>
            </a:r>
            <a:r>
              <a:rPr lang="en-US" dirty="0"/>
              <a:t>far! </a:t>
            </a:r>
            <a:endParaRPr lang="sk-SK" dirty="0" smtClean="0"/>
          </a:p>
          <a:p>
            <a:r>
              <a:rPr lang="en-US" dirty="0" smtClean="0"/>
              <a:t>It </a:t>
            </a:r>
            <a:r>
              <a:rPr lang="en-US" dirty="0"/>
              <a:t>is acceptable not to process some of the comments if you have a good reason for doing so or if they </a:t>
            </a:r>
            <a:r>
              <a:rPr lang="en-US" dirty="0" smtClean="0"/>
              <a:t>are</a:t>
            </a:r>
            <a:r>
              <a:rPr lang="sk-SK" dirty="0" smtClean="0"/>
              <a:t> </a:t>
            </a:r>
            <a:r>
              <a:rPr lang="sk-SK" dirty="0" err="1" smtClean="0"/>
              <a:t>not</a:t>
            </a:r>
            <a:r>
              <a:rPr lang="sk-SK" dirty="0" smtClean="0"/>
              <a:t> </a:t>
            </a:r>
            <a:r>
              <a:rPr lang="sk-SK" dirty="0" err="1" smtClean="0"/>
              <a:t>correct</a:t>
            </a:r>
            <a:r>
              <a:rPr lang="sk-SK" dirty="0" smtClean="0"/>
              <a:t> </a:t>
            </a: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3263329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smtClean="0">
                <a:solidFill>
                  <a:srgbClr val="0070C0"/>
                </a:solidFill>
                <a:effectLst>
                  <a:outerShdw blurRad="38100" dist="38100" dir="2700000" algn="tl">
                    <a:srgbClr val="000000">
                      <a:alpha val="43137"/>
                    </a:srgbClr>
                  </a:outerShdw>
                </a:effectLst>
              </a:rPr>
              <a:t>Tips</a:t>
            </a:r>
            <a:r>
              <a:rPr lang="sk-SK" b="1" dirty="0">
                <a:solidFill>
                  <a:srgbClr val="0070C0"/>
                </a:solidFill>
                <a:effectLst>
                  <a:outerShdw blurRad="38100" dist="38100" dir="2700000" algn="tl">
                    <a:srgbClr val="000000">
                      <a:alpha val="43137"/>
                    </a:srgbClr>
                  </a:outerShdw>
                </a:effectLst>
              </a:rPr>
              <a:t> </a:t>
            </a:r>
            <a:r>
              <a:rPr lang="sk-SK" b="1" dirty="0" smtClean="0">
                <a:solidFill>
                  <a:srgbClr val="0070C0"/>
                </a:solidFill>
                <a:effectLst>
                  <a:outerShdw blurRad="38100" dist="38100" dir="2700000" algn="tl">
                    <a:srgbClr val="000000">
                      <a:alpha val="43137"/>
                    </a:srgbClr>
                  </a:outerShdw>
                </a:effectLst>
              </a:rPr>
              <a:t>and </a:t>
            </a:r>
            <a:r>
              <a:rPr lang="sk-SK" b="1" dirty="0" err="1" smtClean="0">
                <a:solidFill>
                  <a:srgbClr val="0070C0"/>
                </a:solidFill>
                <a:effectLst>
                  <a:outerShdw blurRad="38100" dist="38100" dir="2700000" algn="tl">
                    <a:srgbClr val="000000">
                      <a:alpha val="43137"/>
                    </a:srgbClr>
                  </a:outerShdw>
                </a:effectLst>
              </a:rPr>
              <a:t>tricks</a:t>
            </a:r>
            <a:r>
              <a:rPr lang="sk-SK" b="1" dirty="0" smtClean="0">
                <a:solidFill>
                  <a:srgbClr val="0070C0"/>
                </a:solidFill>
                <a:effectLst>
                  <a:outerShdw blurRad="38100" dist="38100" dir="2700000" algn="tl">
                    <a:srgbClr val="000000">
                      <a:alpha val="43137"/>
                    </a:srgbClr>
                  </a:outerShdw>
                </a:effectLst>
              </a:rPr>
              <a:t>: </a:t>
            </a:r>
            <a:br>
              <a:rPr lang="sk-SK" b="1" dirty="0" smtClean="0">
                <a:solidFill>
                  <a:srgbClr val="0070C0"/>
                </a:solidFill>
                <a:effectLst>
                  <a:outerShdw blurRad="38100" dist="38100" dir="2700000" algn="tl">
                    <a:srgbClr val="000000">
                      <a:alpha val="43137"/>
                    </a:srgbClr>
                  </a:outerShdw>
                </a:effectLst>
              </a:rPr>
            </a:br>
            <a:r>
              <a:rPr lang="en-US" b="1" dirty="0" smtClean="0">
                <a:solidFill>
                  <a:srgbClr val="0070C0"/>
                </a:solidFill>
                <a:effectLst>
                  <a:outerShdw blurRad="38100" dist="38100" dir="2700000" algn="tl">
                    <a:srgbClr val="000000">
                      <a:alpha val="43137"/>
                    </a:srgbClr>
                  </a:outerShdw>
                </a:effectLst>
              </a:rPr>
              <a:t>What </a:t>
            </a:r>
            <a:r>
              <a:rPr lang="en-US" b="1" dirty="0">
                <a:solidFill>
                  <a:srgbClr val="0070C0"/>
                </a:solidFill>
                <a:effectLst>
                  <a:outerShdw blurRad="38100" dist="38100" dir="2700000" algn="tl">
                    <a:srgbClr val="000000">
                      <a:alpha val="43137"/>
                    </a:srgbClr>
                  </a:outerShdw>
                </a:effectLst>
              </a:rPr>
              <a:t>editor and </a:t>
            </a:r>
            <a:r>
              <a:rPr lang="sk-SK" b="1" dirty="0" smtClean="0">
                <a:solidFill>
                  <a:srgbClr val="0070C0"/>
                </a:solidFill>
                <a:effectLst>
                  <a:outerShdw blurRad="38100" dist="38100" dir="2700000" algn="tl">
                    <a:srgbClr val="000000">
                      <a:alpha val="43137"/>
                    </a:srgbClr>
                  </a:outerShdw>
                </a:effectLst>
              </a:rPr>
              <a:t>r</a:t>
            </a:r>
            <a:r>
              <a:rPr lang="en-US" b="1" dirty="0" err="1" smtClean="0">
                <a:solidFill>
                  <a:srgbClr val="0070C0"/>
                </a:solidFill>
                <a:effectLst>
                  <a:outerShdw blurRad="38100" dist="38100" dir="2700000" algn="tl">
                    <a:srgbClr val="000000">
                      <a:alpha val="43137"/>
                    </a:srgbClr>
                  </a:outerShdw>
                </a:effectLst>
              </a:rPr>
              <a:t>eviewers</a:t>
            </a:r>
            <a:r>
              <a:rPr lang="en-US" b="1" dirty="0" smtClean="0">
                <a:solidFill>
                  <a:srgbClr val="0070C0"/>
                </a:solidFill>
                <a:effectLst>
                  <a:outerShdw blurRad="38100" dist="38100" dir="2700000" algn="tl">
                    <a:srgbClr val="000000">
                      <a:alpha val="43137"/>
                    </a:srgbClr>
                  </a:outerShdw>
                </a:effectLst>
              </a:rPr>
              <a:t> focus on</a:t>
            </a:r>
            <a:endParaRPr lang="en-US" b="1"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92500" lnSpcReduction="20000"/>
          </a:bodyPr>
          <a:lstStyle/>
          <a:p>
            <a:pPr marL="0" indent="0">
              <a:buNone/>
            </a:pPr>
            <a:r>
              <a:rPr lang="sk-SK" sz="4300" b="1" dirty="0" smtClean="0">
                <a:solidFill>
                  <a:srgbClr val="0070C0"/>
                </a:solidFill>
                <a:effectLst>
                  <a:outerShdw blurRad="38100" dist="38100" dir="2700000" algn="tl">
                    <a:srgbClr val="000000">
                      <a:alpha val="43137"/>
                    </a:srgbClr>
                  </a:outerShdw>
                </a:effectLst>
                <a:latin typeface="+mj-lt"/>
                <a:ea typeface="+mj-ea"/>
                <a:cs typeface="+mj-cs"/>
              </a:rPr>
              <a:t>Editor: </a:t>
            </a:r>
            <a:endParaRPr lang="sk-SK" sz="4300" b="1" dirty="0">
              <a:solidFill>
                <a:srgbClr val="0070C0"/>
              </a:solidFill>
              <a:effectLst>
                <a:outerShdw blurRad="38100" dist="38100" dir="2700000" algn="tl">
                  <a:srgbClr val="000000">
                    <a:alpha val="43137"/>
                  </a:srgbClr>
                </a:outerShdw>
              </a:effectLst>
              <a:latin typeface="+mj-lt"/>
              <a:ea typeface="+mj-ea"/>
              <a:cs typeface="+mj-cs"/>
            </a:endParaRPr>
          </a:p>
          <a:p>
            <a:r>
              <a:rPr lang="en-US" dirty="0" smtClean="0"/>
              <a:t>After </a:t>
            </a:r>
            <a:r>
              <a:rPr lang="en-US" dirty="0"/>
              <a:t>an initial check that your article meets formal requirements, language quality, </a:t>
            </a:r>
            <a:r>
              <a:rPr lang="sk-SK" dirty="0" err="1" smtClean="0"/>
              <a:t>scope</a:t>
            </a:r>
            <a:r>
              <a:rPr lang="sk-SK" dirty="0" smtClean="0"/>
              <a:t> of </a:t>
            </a:r>
            <a:r>
              <a:rPr lang="sk-SK" dirty="0" err="1" smtClean="0"/>
              <a:t>the</a:t>
            </a:r>
            <a:r>
              <a:rPr lang="sk-SK" dirty="0" smtClean="0"/>
              <a:t> </a:t>
            </a:r>
            <a:r>
              <a:rPr lang="sk-SK" dirty="0" err="1" smtClean="0"/>
              <a:t>journal</a:t>
            </a:r>
            <a:r>
              <a:rPr lang="en-US" dirty="0" smtClean="0"/>
              <a:t> </a:t>
            </a:r>
            <a:r>
              <a:rPr lang="en-US" dirty="0"/>
              <a:t>and </a:t>
            </a:r>
            <a:r>
              <a:rPr lang="en-US" dirty="0" smtClean="0"/>
              <a:t>length</a:t>
            </a:r>
            <a:r>
              <a:rPr lang="en-US" dirty="0"/>
              <a:t>, </a:t>
            </a:r>
            <a:r>
              <a:rPr lang="sk-SK" dirty="0" smtClean="0"/>
              <a:t>he/</a:t>
            </a:r>
            <a:r>
              <a:rPr lang="sk-SK" dirty="0" err="1" smtClean="0"/>
              <a:t>she</a:t>
            </a:r>
            <a:r>
              <a:rPr lang="en-US" dirty="0" smtClean="0"/>
              <a:t> </a:t>
            </a:r>
            <a:r>
              <a:rPr lang="en-US" dirty="0"/>
              <a:t>will then look at: </a:t>
            </a:r>
            <a:endParaRPr lang="sk-SK" dirty="0" smtClean="0"/>
          </a:p>
          <a:p>
            <a:r>
              <a:rPr lang="en-US" dirty="0" smtClean="0"/>
              <a:t>Is </a:t>
            </a:r>
            <a:r>
              <a:rPr lang="en-US" dirty="0"/>
              <a:t>the so-called </a:t>
            </a:r>
            <a:r>
              <a:rPr lang="en-US" dirty="0" err="1" smtClean="0"/>
              <a:t>novelt</a:t>
            </a:r>
            <a:r>
              <a:rPr lang="sk-SK" dirty="0" smtClean="0"/>
              <a:t>y</a:t>
            </a:r>
            <a:r>
              <a:rPr lang="en-US" dirty="0" smtClean="0"/>
              <a:t> </a:t>
            </a:r>
            <a:r>
              <a:rPr lang="en-US" dirty="0"/>
              <a:t>high enough? </a:t>
            </a:r>
            <a:endParaRPr lang="sk-SK" dirty="0" smtClean="0"/>
          </a:p>
          <a:p>
            <a:r>
              <a:rPr lang="en-US" dirty="0" smtClean="0"/>
              <a:t>Is </a:t>
            </a:r>
            <a:r>
              <a:rPr lang="en-US" dirty="0"/>
              <a:t>your article </a:t>
            </a:r>
            <a:r>
              <a:rPr lang="sk-SK" dirty="0" err="1" smtClean="0"/>
              <a:t>original</a:t>
            </a:r>
            <a:r>
              <a:rPr lang="sk-SK" dirty="0" smtClean="0"/>
              <a:t> </a:t>
            </a:r>
            <a:r>
              <a:rPr lang="sk-SK" dirty="0" err="1" smtClean="0"/>
              <a:t>comparing</a:t>
            </a:r>
            <a:r>
              <a:rPr lang="sk-SK" dirty="0" smtClean="0"/>
              <a:t> to </a:t>
            </a:r>
            <a:r>
              <a:rPr lang="en-US" dirty="0" smtClean="0"/>
              <a:t>already </a:t>
            </a:r>
            <a:r>
              <a:rPr lang="en-US" dirty="0"/>
              <a:t>published works? </a:t>
            </a:r>
            <a:endParaRPr lang="sk-SK" dirty="0" smtClean="0"/>
          </a:p>
          <a:p>
            <a:r>
              <a:rPr lang="en-US" dirty="0" smtClean="0"/>
              <a:t>Is </a:t>
            </a:r>
            <a:r>
              <a:rPr lang="en-US" dirty="0"/>
              <a:t>your research important to other researchers in the field? </a:t>
            </a:r>
            <a:endParaRPr lang="sk-SK" dirty="0" smtClean="0"/>
          </a:p>
          <a:p>
            <a:r>
              <a:rPr lang="en-US" dirty="0" smtClean="0"/>
              <a:t>Is </a:t>
            </a:r>
            <a:r>
              <a:rPr lang="en-US" dirty="0"/>
              <a:t>your article interesting to </a:t>
            </a:r>
            <a:r>
              <a:rPr lang="sk-SK" dirty="0" err="1" smtClean="0"/>
              <a:t>journal</a:t>
            </a:r>
            <a:r>
              <a:rPr lang="sk-SK" dirty="0" smtClean="0"/>
              <a:t> </a:t>
            </a:r>
            <a:r>
              <a:rPr lang="en-US" dirty="0" smtClean="0"/>
              <a:t>readers</a:t>
            </a:r>
            <a:r>
              <a:rPr lang="en-US" dirty="0"/>
              <a:t>?</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371856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b="1" dirty="0">
                <a:solidFill>
                  <a:srgbClr val="0070C0"/>
                </a:solidFill>
                <a:effectLst>
                  <a:outerShdw blurRad="38100" dist="38100" dir="2700000" algn="tl">
                    <a:srgbClr val="000000">
                      <a:alpha val="43137"/>
                    </a:srgbClr>
                  </a:outerShdw>
                </a:effectLst>
              </a:rPr>
              <a:t>Tips</a:t>
            </a:r>
            <a:r>
              <a:rPr lang="sk-SK" b="1" dirty="0">
                <a:solidFill>
                  <a:srgbClr val="0070C0"/>
                </a:solidFill>
                <a:effectLst>
                  <a:outerShdw blurRad="38100" dist="38100" dir="2700000" algn="tl">
                    <a:srgbClr val="000000">
                      <a:alpha val="43137"/>
                    </a:srgbClr>
                  </a:outerShdw>
                </a:effectLst>
              </a:rPr>
              <a:t> and </a:t>
            </a:r>
            <a:r>
              <a:rPr lang="sk-SK" b="1" dirty="0" err="1">
                <a:solidFill>
                  <a:srgbClr val="0070C0"/>
                </a:solidFill>
                <a:effectLst>
                  <a:outerShdw blurRad="38100" dist="38100" dir="2700000" algn="tl">
                    <a:srgbClr val="000000">
                      <a:alpha val="43137"/>
                    </a:srgbClr>
                  </a:outerShdw>
                </a:effectLst>
              </a:rPr>
              <a:t>tricks</a:t>
            </a:r>
            <a:r>
              <a:rPr lang="sk-SK" b="1" dirty="0">
                <a:solidFill>
                  <a:srgbClr val="0070C0"/>
                </a:solidFill>
                <a:effectLst>
                  <a:outerShdw blurRad="38100" dist="38100" dir="2700000" algn="tl">
                    <a:srgbClr val="000000">
                      <a:alpha val="43137"/>
                    </a:srgbClr>
                  </a:outerShdw>
                </a:effectLst>
              </a:rPr>
              <a:t>: </a:t>
            </a:r>
            <a:br>
              <a:rPr lang="sk-SK" b="1" dirty="0">
                <a:solidFill>
                  <a:srgbClr val="0070C0"/>
                </a:solidFill>
                <a:effectLst>
                  <a:outerShdw blurRad="38100" dist="38100" dir="2700000" algn="tl">
                    <a:srgbClr val="000000">
                      <a:alpha val="43137"/>
                    </a:srgbClr>
                  </a:outerShdw>
                </a:effectLst>
              </a:rPr>
            </a:br>
            <a:r>
              <a:rPr lang="en-US" b="1" dirty="0">
                <a:solidFill>
                  <a:srgbClr val="0070C0"/>
                </a:solidFill>
                <a:effectLst>
                  <a:outerShdw blurRad="38100" dist="38100" dir="2700000" algn="tl">
                    <a:srgbClr val="000000">
                      <a:alpha val="43137"/>
                    </a:srgbClr>
                  </a:outerShdw>
                </a:effectLst>
              </a:rPr>
              <a:t>What editor and </a:t>
            </a:r>
            <a:r>
              <a:rPr lang="sk-SK" b="1" dirty="0">
                <a:solidFill>
                  <a:srgbClr val="0070C0"/>
                </a:solidFill>
                <a:effectLst>
                  <a:outerShdw blurRad="38100" dist="38100" dir="2700000" algn="tl">
                    <a:srgbClr val="000000">
                      <a:alpha val="43137"/>
                    </a:srgbClr>
                  </a:outerShdw>
                </a:effectLst>
              </a:rPr>
              <a:t>r</a:t>
            </a:r>
            <a:r>
              <a:rPr lang="en-US" b="1" dirty="0" err="1">
                <a:solidFill>
                  <a:srgbClr val="0070C0"/>
                </a:solidFill>
                <a:effectLst>
                  <a:outerShdw blurRad="38100" dist="38100" dir="2700000" algn="tl">
                    <a:srgbClr val="000000">
                      <a:alpha val="43137"/>
                    </a:srgbClr>
                  </a:outerShdw>
                </a:effectLst>
              </a:rPr>
              <a:t>eviewers</a:t>
            </a:r>
            <a:r>
              <a:rPr lang="en-US" b="1" dirty="0">
                <a:solidFill>
                  <a:srgbClr val="0070C0"/>
                </a:solidFill>
                <a:effectLst>
                  <a:outerShdw blurRad="38100" dist="38100" dir="2700000" algn="tl">
                    <a:srgbClr val="000000">
                      <a:alpha val="43137"/>
                    </a:srgbClr>
                  </a:outerShdw>
                </a:effectLst>
              </a:rPr>
              <a:t> focus on</a:t>
            </a:r>
            <a:endParaRPr lang="en-US" dirty="0"/>
          </a:p>
        </p:txBody>
      </p:sp>
      <p:sp>
        <p:nvSpPr>
          <p:cNvPr id="6" name="Zástupný symbol textu 5"/>
          <p:cNvSpPr>
            <a:spLocks noGrp="1"/>
          </p:cNvSpPr>
          <p:nvPr>
            <p:ph type="body" idx="1"/>
          </p:nvPr>
        </p:nvSpPr>
        <p:spPr/>
        <p:txBody>
          <a:bodyPr/>
          <a:lstStyle/>
          <a:p>
            <a:r>
              <a:rPr lang="sk-SK" dirty="0" smtClean="0"/>
              <a:t>Editor</a:t>
            </a:r>
            <a:endParaRPr lang="en-US" dirty="0"/>
          </a:p>
        </p:txBody>
      </p:sp>
      <p:sp>
        <p:nvSpPr>
          <p:cNvPr id="7" name="Zástupný symbol obsahu 6"/>
          <p:cNvSpPr>
            <a:spLocks noGrp="1"/>
          </p:cNvSpPr>
          <p:nvPr>
            <p:ph sz="half" idx="2"/>
          </p:nvPr>
        </p:nvSpPr>
        <p:spPr/>
        <p:txBody>
          <a:bodyPr/>
          <a:lstStyle/>
          <a:p>
            <a:r>
              <a:rPr lang="en-US" dirty="0"/>
              <a:t>Cover letter </a:t>
            </a:r>
            <a:endParaRPr lang="sk-SK" dirty="0" smtClean="0"/>
          </a:p>
          <a:p>
            <a:r>
              <a:rPr lang="en-US" dirty="0" smtClean="0"/>
              <a:t>Conclusion</a:t>
            </a:r>
            <a:r>
              <a:rPr lang="en-US" dirty="0"/>
              <a:t>, </a:t>
            </a:r>
            <a:r>
              <a:rPr lang="en-US" dirty="0" smtClean="0"/>
              <a:t>summary</a:t>
            </a:r>
            <a:endParaRPr lang="sk-SK" dirty="0" smtClean="0"/>
          </a:p>
          <a:p>
            <a:r>
              <a:rPr lang="sk-SK" dirty="0" smtClean="0"/>
              <a:t>K</a:t>
            </a:r>
            <a:r>
              <a:rPr lang="en-US" dirty="0" err="1" smtClean="0"/>
              <a:t>eywords</a:t>
            </a:r>
            <a:r>
              <a:rPr lang="en-US" dirty="0" smtClean="0"/>
              <a:t> </a:t>
            </a:r>
            <a:endParaRPr lang="sk-SK" dirty="0" smtClean="0"/>
          </a:p>
          <a:p>
            <a:r>
              <a:rPr lang="sk-SK" dirty="0" err="1" smtClean="0"/>
              <a:t>References</a:t>
            </a:r>
            <a:endParaRPr lang="sk-SK" dirty="0" smtClean="0"/>
          </a:p>
          <a:p>
            <a:r>
              <a:rPr lang="en-US" dirty="0" smtClean="0"/>
              <a:t>Abstract </a:t>
            </a:r>
            <a:endParaRPr lang="sk-SK" dirty="0" smtClean="0"/>
          </a:p>
          <a:p>
            <a:r>
              <a:rPr lang="en-US" dirty="0" smtClean="0"/>
              <a:t>Visual </a:t>
            </a:r>
            <a:r>
              <a:rPr lang="en-US" dirty="0"/>
              <a:t>information </a:t>
            </a:r>
            <a:endParaRPr lang="sk-SK" dirty="0" smtClean="0"/>
          </a:p>
          <a:p>
            <a:r>
              <a:rPr lang="en-US" dirty="0" smtClean="0"/>
              <a:t>If </a:t>
            </a:r>
            <a:r>
              <a:rPr lang="en-US" dirty="0"/>
              <a:t>the </a:t>
            </a:r>
            <a:r>
              <a:rPr lang="sk-SK" dirty="0" err="1" smtClean="0"/>
              <a:t>manuscript</a:t>
            </a:r>
            <a:r>
              <a:rPr lang="en-US" dirty="0" smtClean="0"/>
              <a:t> </a:t>
            </a:r>
            <a:r>
              <a:rPr lang="en-US" dirty="0"/>
              <a:t>interested me, it </a:t>
            </a:r>
            <a:r>
              <a:rPr lang="en-US" dirty="0" smtClean="0"/>
              <a:t>will interest</a:t>
            </a:r>
            <a:r>
              <a:rPr lang="sk-SK" dirty="0" smtClean="0"/>
              <a:t> </a:t>
            </a:r>
            <a:r>
              <a:rPr lang="sk-SK" dirty="0" err="1" smtClean="0"/>
              <a:t>also</a:t>
            </a:r>
            <a:r>
              <a:rPr lang="en-US" dirty="0" smtClean="0"/>
              <a:t> </a:t>
            </a:r>
            <a:r>
              <a:rPr lang="en-US" dirty="0"/>
              <a:t>readers </a:t>
            </a:r>
            <a:r>
              <a:rPr lang="sk-SK" dirty="0" smtClean="0">
                <a:sym typeface="Wingdings" panose="05000000000000000000" pitchFamily="2" charset="2"/>
              </a:rPr>
              <a:t></a:t>
            </a:r>
            <a:endParaRPr lang="en-US" dirty="0"/>
          </a:p>
        </p:txBody>
      </p:sp>
      <p:sp>
        <p:nvSpPr>
          <p:cNvPr id="8" name="Zástupný symbol textu 7"/>
          <p:cNvSpPr>
            <a:spLocks noGrp="1"/>
          </p:cNvSpPr>
          <p:nvPr>
            <p:ph type="body" sz="quarter" idx="3"/>
          </p:nvPr>
        </p:nvSpPr>
        <p:spPr/>
        <p:txBody>
          <a:bodyPr/>
          <a:lstStyle/>
          <a:p>
            <a:r>
              <a:rPr lang="en-US" dirty="0" smtClean="0"/>
              <a:t>Reviewer/s</a:t>
            </a:r>
            <a:endParaRPr lang="en-US" dirty="0"/>
          </a:p>
        </p:txBody>
      </p:sp>
      <p:sp>
        <p:nvSpPr>
          <p:cNvPr id="9" name="Zástupný symbol obsahu 8"/>
          <p:cNvSpPr>
            <a:spLocks noGrp="1"/>
          </p:cNvSpPr>
          <p:nvPr>
            <p:ph sz="quarter" idx="4"/>
          </p:nvPr>
        </p:nvSpPr>
        <p:spPr>
          <a:xfrm>
            <a:off x="4645025" y="2289968"/>
            <a:ext cx="4041775" cy="3951288"/>
          </a:xfrm>
        </p:spPr>
        <p:txBody>
          <a:bodyPr>
            <a:normAutofit fontScale="62500" lnSpcReduction="20000"/>
          </a:bodyPr>
          <a:lstStyle/>
          <a:p>
            <a:r>
              <a:rPr lang="en-US" dirty="0"/>
              <a:t>Is the motivation clear? </a:t>
            </a:r>
            <a:endParaRPr lang="sk-SK" dirty="0" smtClean="0"/>
          </a:p>
          <a:p>
            <a:r>
              <a:rPr lang="en-US" dirty="0" smtClean="0"/>
              <a:t>Is </a:t>
            </a:r>
            <a:r>
              <a:rPr lang="en-US" dirty="0"/>
              <a:t>motivation important? </a:t>
            </a:r>
            <a:endParaRPr lang="sk-SK" dirty="0" smtClean="0"/>
          </a:p>
          <a:p>
            <a:r>
              <a:rPr lang="en-US" dirty="0" smtClean="0"/>
              <a:t>Is </a:t>
            </a:r>
            <a:r>
              <a:rPr lang="en-US" dirty="0"/>
              <a:t>the article original? </a:t>
            </a:r>
            <a:endParaRPr lang="sk-SK" dirty="0" smtClean="0"/>
          </a:p>
          <a:p>
            <a:r>
              <a:rPr lang="en-US" dirty="0" smtClean="0"/>
              <a:t>Does </a:t>
            </a:r>
            <a:r>
              <a:rPr lang="en-US" dirty="0"/>
              <a:t>the article have a clearly defined objective? </a:t>
            </a:r>
            <a:endParaRPr lang="sk-SK" dirty="0" smtClean="0"/>
          </a:p>
          <a:p>
            <a:r>
              <a:rPr lang="en-US" b="1" dirty="0" smtClean="0"/>
              <a:t>Are </a:t>
            </a:r>
            <a:r>
              <a:rPr lang="en-US" b="1" dirty="0"/>
              <a:t>the article's conclusions supported by the data? </a:t>
            </a:r>
            <a:endParaRPr lang="sk-SK" b="1" dirty="0" smtClean="0"/>
          </a:p>
          <a:p>
            <a:r>
              <a:rPr lang="en-US" dirty="0" smtClean="0"/>
              <a:t>Are </a:t>
            </a:r>
            <a:r>
              <a:rPr lang="en-US" dirty="0"/>
              <a:t>conclusions important? (are they interesting?) </a:t>
            </a:r>
            <a:endParaRPr lang="sk-SK" dirty="0" smtClean="0"/>
          </a:p>
          <a:p>
            <a:r>
              <a:rPr lang="en-US" dirty="0" smtClean="0"/>
              <a:t>Does </a:t>
            </a:r>
            <a:r>
              <a:rPr lang="en-US" dirty="0"/>
              <a:t>the article have any ethical </a:t>
            </a:r>
            <a:r>
              <a:rPr lang="en-US" dirty="0" smtClean="0"/>
              <a:t>issues?</a:t>
            </a:r>
            <a:endParaRPr lang="sk-SK" dirty="0" smtClean="0"/>
          </a:p>
          <a:p>
            <a:r>
              <a:rPr lang="en-US" dirty="0" smtClean="0"/>
              <a:t>Are </a:t>
            </a:r>
            <a:r>
              <a:rPr lang="en-US" dirty="0"/>
              <a:t>there any inconsistencies or errors in the article? </a:t>
            </a:r>
            <a:endParaRPr lang="sk-SK" dirty="0" smtClean="0"/>
          </a:p>
          <a:p>
            <a:r>
              <a:rPr lang="en-US" dirty="0" smtClean="0"/>
              <a:t>Is </a:t>
            </a:r>
            <a:r>
              <a:rPr lang="en-US" dirty="0"/>
              <a:t>there something missing in the article? </a:t>
            </a:r>
            <a:endParaRPr lang="sk-SK" dirty="0" smtClean="0"/>
          </a:p>
          <a:p>
            <a:r>
              <a:rPr lang="en-US" dirty="0" smtClean="0"/>
              <a:t>Should </a:t>
            </a:r>
            <a:r>
              <a:rPr lang="en-US" dirty="0"/>
              <a:t>something be removed? </a:t>
            </a:r>
            <a:endParaRPr lang="sk-SK" dirty="0" smtClean="0"/>
          </a:p>
          <a:p>
            <a:r>
              <a:rPr lang="en-US" dirty="0" smtClean="0"/>
              <a:t>Is </a:t>
            </a:r>
            <a:r>
              <a:rPr lang="en-US" dirty="0"/>
              <a:t>the overall presentation of the article/data/conclusions clear</a:t>
            </a:r>
            <a:r>
              <a:rPr lang="en-US" dirty="0" smtClean="0"/>
              <a:t>?</a:t>
            </a:r>
            <a:endParaRPr lang="sk-SK" dirty="0" smtClean="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912487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Zástupný symbol obsahu 3"/>
          <p:cNvPicPr>
            <a:picLocks noChangeAspect="1"/>
          </p:cNvPicPr>
          <p:nvPr/>
        </p:nvPicPr>
        <p:blipFill>
          <a:blip r:embed="rId2"/>
          <a:stretch>
            <a:fillRect/>
          </a:stretch>
        </p:blipFill>
        <p:spPr>
          <a:xfrm>
            <a:off x="0" y="2944874"/>
            <a:ext cx="9144000" cy="3055877"/>
          </a:xfrm>
          <a:prstGeom prst="rect">
            <a:avLst/>
          </a:prstGeom>
        </p:spPr>
      </p:pic>
      <p:sp>
        <p:nvSpPr>
          <p:cNvPr id="5" name="Nadpis 4"/>
          <p:cNvSpPr>
            <a:spLocks noGrp="1"/>
          </p:cNvSpPr>
          <p:nvPr>
            <p:ph type="title"/>
          </p:nvPr>
        </p:nvSpPr>
        <p:spPr>
          <a:xfrm>
            <a:off x="90577" y="1340768"/>
            <a:ext cx="9053423" cy="969771"/>
          </a:xfrm>
        </p:spPr>
        <p:txBody>
          <a:bodyPr>
            <a:noAutofit/>
          </a:bodyPr>
          <a:lstStyle/>
          <a:p>
            <a:r>
              <a:rPr lang="en-US" sz="3200" b="1" dirty="0">
                <a:solidFill>
                  <a:srgbClr val="C00000"/>
                </a:solidFill>
              </a:rPr>
              <a:t>If your article is not published the first </a:t>
            </a:r>
            <a:r>
              <a:rPr lang="en-US" sz="3200" b="1" dirty="0" smtClean="0">
                <a:solidFill>
                  <a:srgbClr val="C00000"/>
                </a:solidFill>
              </a:rPr>
              <a:t>t</a:t>
            </a:r>
            <a:r>
              <a:rPr lang="sk-SK" sz="3200" b="1" dirty="0" smtClean="0">
                <a:solidFill>
                  <a:srgbClr val="C00000"/>
                </a:solidFill>
              </a:rPr>
              <a:t>ry</a:t>
            </a:r>
            <a:r>
              <a:rPr lang="en-US" sz="3200" b="1" dirty="0" smtClean="0">
                <a:solidFill>
                  <a:srgbClr val="C00000"/>
                </a:solidFill>
              </a:rPr>
              <a:t>, </a:t>
            </a:r>
            <a:r>
              <a:rPr lang="en-US" sz="3200" b="1" dirty="0">
                <a:solidFill>
                  <a:srgbClr val="C00000"/>
                </a:solidFill>
              </a:rPr>
              <a:t>definitely do not give up, but learn from it and try again!</a:t>
            </a:r>
            <a:endParaRPr lang="sk-SK" sz="28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8813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Tips </a:t>
            </a:r>
            <a:r>
              <a:rPr lang="sk-SK" b="1" dirty="0" smtClean="0">
                <a:solidFill>
                  <a:srgbClr val="0070C0"/>
                </a:solidFill>
                <a:effectLst>
                  <a:outerShdw blurRad="38100" dist="38100" dir="2700000" algn="tl">
                    <a:srgbClr val="000000">
                      <a:alpha val="43137"/>
                    </a:srgbClr>
                  </a:outerShdw>
                </a:effectLst>
              </a:rPr>
              <a:t>h</a:t>
            </a:r>
            <a:r>
              <a:rPr lang="en-US" b="1" dirty="0" smtClean="0">
                <a:solidFill>
                  <a:srgbClr val="0070C0"/>
                </a:solidFill>
                <a:effectLst>
                  <a:outerShdw blurRad="38100" dist="38100" dir="2700000" algn="tl">
                    <a:srgbClr val="000000">
                      <a:alpha val="43137"/>
                    </a:srgbClr>
                  </a:outerShdw>
                </a:effectLst>
              </a:rPr>
              <a:t>ow </a:t>
            </a:r>
            <a:r>
              <a:rPr lang="en-US" b="1" dirty="0">
                <a:solidFill>
                  <a:srgbClr val="0070C0"/>
                </a:solidFill>
                <a:effectLst>
                  <a:outerShdw blurRad="38100" dist="38100" dir="2700000" algn="tl">
                    <a:srgbClr val="000000">
                      <a:alpha val="43137"/>
                    </a:srgbClr>
                  </a:outerShdw>
                </a:effectLst>
              </a:rPr>
              <a:t>to </a:t>
            </a:r>
            <a:r>
              <a:rPr lang="en-US" b="1" dirty="0" smtClean="0">
                <a:solidFill>
                  <a:srgbClr val="0070C0"/>
                </a:solidFill>
                <a:effectLst>
                  <a:outerShdw blurRad="38100" dist="38100" dir="2700000" algn="tl">
                    <a:srgbClr val="000000">
                      <a:alpha val="43137"/>
                    </a:srgbClr>
                  </a:outerShdw>
                </a:effectLst>
              </a:rPr>
              <a:t>publish</a:t>
            </a:r>
            <a:endParaRPr lang="en-US" b="1" dirty="0">
              <a:solidFill>
                <a:srgbClr val="0070C0"/>
              </a:solidFill>
              <a:effectLst>
                <a:outerShdw blurRad="38100" dist="38100" dir="2700000" algn="tl">
                  <a:srgbClr val="000000">
                    <a:alpha val="43137"/>
                  </a:srgbClr>
                </a:outerShdw>
              </a:effectLst>
            </a:endParaRPr>
          </a:p>
        </p:txBody>
      </p:sp>
      <p:sp>
        <p:nvSpPr>
          <p:cNvPr id="3" name="Zástupný symbol obsahu 2"/>
          <p:cNvSpPr>
            <a:spLocks noGrp="1"/>
          </p:cNvSpPr>
          <p:nvPr>
            <p:ph idx="1"/>
          </p:nvPr>
        </p:nvSpPr>
        <p:spPr/>
        <p:txBody>
          <a:bodyPr>
            <a:normAutofit fontScale="70000" lnSpcReduction="20000"/>
          </a:bodyPr>
          <a:lstStyle/>
          <a:p>
            <a:r>
              <a:rPr lang="sk-SK" dirty="0" smtClean="0"/>
              <a:t>Pre-test</a:t>
            </a:r>
            <a:r>
              <a:rPr lang="en-US" dirty="0" smtClean="0"/>
              <a:t> </a:t>
            </a:r>
            <a:r>
              <a:rPr lang="en-US" dirty="0"/>
              <a:t>publishing </a:t>
            </a:r>
            <a:endParaRPr lang="sk-SK" dirty="0" smtClean="0"/>
          </a:p>
          <a:p>
            <a:r>
              <a:rPr lang="en-US" dirty="0" smtClean="0"/>
              <a:t>Present </a:t>
            </a:r>
            <a:r>
              <a:rPr lang="en-US" dirty="0"/>
              <a:t>your research, discuss it and ask for </a:t>
            </a:r>
            <a:r>
              <a:rPr lang="en-US" dirty="0" smtClean="0"/>
              <a:t>feedback!</a:t>
            </a:r>
            <a:endParaRPr lang="sk-SK" dirty="0" smtClean="0"/>
          </a:p>
          <a:p>
            <a:r>
              <a:rPr lang="en-US" dirty="0" smtClean="0"/>
              <a:t>Read </a:t>
            </a:r>
            <a:r>
              <a:rPr lang="en-US" dirty="0"/>
              <a:t>the recommendations before publishing in quality journals and respect them! </a:t>
            </a:r>
            <a:endParaRPr lang="sk-SK" dirty="0" smtClean="0"/>
          </a:p>
          <a:p>
            <a:r>
              <a:rPr lang="en-US" dirty="0" smtClean="0"/>
              <a:t>Make </a:t>
            </a:r>
            <a:r>
              <a:rPr lang="en-US" dirty="0"/>
              <a:t>sure that your publication will not be rejected due to formal deficiencies </a:t>
            </a:r>
            <a:endParaRPr lang="sk-SK" dirty="0" smtClean="0"/>
          </a:p>
          <a:p>
            <a:r>
              <a:rPr lang="sk-SK" dirty="0" err="1" smtClean="0"/>
              <a:t>Have</a:t>
            </a:r>
            <a:r>
              <a:rPr lang="sk-SK" dirty="0" smtClean="0"/>
              <a:t> a </a:t>
            </a:r>
            <a:r>
              <a:rPr lang="sk-SK" dirty="0" err="1" smtClean="0"/>
              <a:t>look</a:t>
            </a:r>
            <a:r>
              <a:rPr lang="sk-SK" dirty="0" smtClean="0"/>
              <a:t> on</a:t>
            </a:r>
            <a:r>
              <a:rPr lang="en-US" dirty="0" smtClean="0"/>
              <a:t> </a:t>
            </a:r>
            <a:r>
              <a:rPr lang="en-US" dirty="0"/>
              <a:t>existing publications to get the </a:t>
            </a:r>
            <a:r>
              <a:rPr lang="en-US" dirty="0" smtClean="0"/>
              <a:t>picture</a:t>
            </a:r>
            <a:endParaRPr lang="sk-SK" dirty="0" smtClean="0"/>
          </a:p>
          <a:p>
            <a:r>
              <a:rPr lang="en-US" dirty="0" smtClean="0"/>
              <a:t>Sufficient </a:t>
            </a:r>
            <a:r>
              <a:rPr lang="en-US" dirty="0"/>
              <a:t>period of time (minimum 1 year!) </a:t>
            </a:r>
            <a:endParaRPr lang="sk-SK" dirty="0" smtClean="0"/>
          </a:p>
          <a:p>
            <a:r>
              <a:rPr lang="en-US" dirty="0" smtClean="0"/>
              <a:t>Don't </a:t>
            </a:r>
            <a:r>
              <a:rPr lang="en-US" dirty="0"/>
              <a:t>let your data get old </a:t>
            </a:r>
            <a:endParaRPr lang="sk-SK" dirty="0" smtClean="0"/>
          </a:p>
          <a:p>
            <a:r>
              <a:rPr lang="sk-SK" dirty="0"/>
              <a:t>P</a:t>
            </a:r>
            <a:r>
              <a:rPr lang="en-US" dirty="0" smtClean="0"/>
              <a:t>roof </a:t>
            </a:r>
            <a:r>
              <a:rPr lang="en-US" dirty="0"/>
              <a:t>reading if you are not confident in a foreign language </a:t>
            </a:r>
            <a:endParaRPr lang="sk-SK" dirty="0" smtClean="0"/>
          </a:p>
          <a:p>
            <a:r>
              <a:rPr lang="en-US" dirty="0" smtClean="0"/>
              <a:t>Don't </a:t>
            </a:r>
            <a:r>
              <a:rPr lang="en-US" dirty="0"/>
              <a:t>look for the easiest way, focus on quality </a:t>
            </a:r>
            <a:endParaRPr lang="sk-SK" dirty="0" smtClean="0"/>
          </a:p>
          <a:p>
            <a:r>
              <a:rPr lang="en-US" dirty="0" smtClean="0"/>
              <a:t>Discuss </a:t>
            </a:r>
            <a:r>
              <a:rPr lang="en-US" dirty="0"/>
              <a:t>the possibilities of a quality publication with </a:t>
            </a:r>
            <a:r>
              <a:rPr lang="sk-SK" dirty="0" err="1" smtClean="0"/>
              <a:t>your</a:t>
            </a:r>
            <a:r>
              <a:rPr lang="sk-SK" dirty="0" smtClean="0"/>
              <a:t> </a:t>
            </a:r>
            <a:r>
              <a:rPr lang="sk-SK" dirty="0" err="1" smtClean="0"/>
              <a:t>supervisor</a:t>
            </a:r>
            <a:r>
              <a:rPr lang="sk-SK" dirty="0" smtClean="0"/>
              <a:t>/s</a:t>
            </a:r>
            <a:r>
              <a:rPr lang="en-US" dirty="0" smtClean="0"/>
              <a:t> </a:t>
            </a:r>
            <a:endParaRPr lang="sk-SK" dirty="0" smtClean="0"/>
          </a:p>
          <a:p>
            <a:r>
              <a:rPr lang="en-US" dirty="0" smtClean="0"/>
              <a:t>Be </a:t>
            </a:r>
            <a:r>
              <a:rPr lang="en-US" dirty="0"/>
              <a:t>active YOU!</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13630833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obsahu 5"/>
          <p:cNvSpPr>
            <a:spLocks noGrp="1"/>
          </p:cNvSpPr>
          <p:nvPr>
            <p:ph sz="half" idx="1"/>
          </p:nvPr>
        </p:nvSpPr>
        <p:spPr>
          <a:xfrm>
            <a:off x="179512" y="476672"/>
            <a:ext cx="3376962" cy="5649491"/>
          </a:xfrm>
        </p:spPr>
        <p:txBody>
          <a:bodyPr>
            <a:normAutofit/>
          </a:bodyPr>
          <a:lstStyle/>
          <a:p>
            <a:pPr marL="0" indent="0" algn="ctr">
              <a:buNone/>
            </a:pPr>
            <a:endParaRPr lang="sk-SK" sz="4400" b="1" cap="all" dirty="0" smtClean="0">
              <a:solidFill>
                <a:srgbClr val="FF0000"/>
              </a:solidFill>
              <a:effectLst>
                <a:outerShdw blurRad="38100" dist="38100" dir="2700000" algn="tl">
                  <a:srgbClr val="000000">
                    <a:alpha val="43137"/>
                  </a:srgbClr>
                </a:outerShdw>
              </a:effectLst>
            </a:endParaRPr>
          </a:p>
          <a:p>
            <a:pPr marL="0" indent="0" algn="ctr">
              <a:buNone/>
            </a:pPr>
            <a:r>
              <a:rPr lang="en-US" sz="4400" b="1" cap="all" dirty="0" smtClean="0">
                <a:solidFill>
                  <a:srgbClr val="FF0000"/>
                </a:solidFill>
                <a:effectLst>
                  <a:outerShdw blurRad="38100" dist="38100" dir="2700000" algn="tl">
                    <a:srgbClr val="000000">
                      <a:alpha val="43137"/>
                    </a:srgbClr>
                  </a:outerShdw>
                </a:effectLst>
              </a:rPr>
              <a:t>Investing </a:t>
            </a:r>
            <a:r>
              <a:rPr lang="en-US" sz="4400" b="1" cap="all" dirty="0">
                <a:solidFill>
                  <a:srgbClr val="FF0000"/>
                </a:solidFill>
                <a:effectLst>
                  <a:outerShdw blurRad="38100" dist="38100" dir="2700000" algn="tl">
                    <a:srgbClr val="000000">
                      <a:alpha val="43137"/>
                    </a:srgbClr>
                  </a:outerShdw>
                </a:effectLst>
              </a:rPr>
              <a:t>time and effort in a quality publication is worth it!</a:t>
            </a:r>
          </a:p>
        </p:txBody>
      </p:sp>
      <p:sp>
        <p:nvSpPr>
          <p:cNvPr id="7" name="Zástupný symbol obsahu 6"/>
          <p:cNvSpPr>
            <a:spLocks noGrp="1"/>
          </p:cNvSpPr>
          <p:nvPr>
            <p:ph sz="half" idx="2"/>
          </p:nvPr>
        </p:nvSpPr>
        <p:spPr/>
        <p:txBody>
          <a:bodyPr>
            <a:normAutofit/>
          </a:bodyPr>
          <a:lstStyle/>
          <a:p>
            <a:endParaRPr lang="en-US"/>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5" name="Zástupný symbol obsahu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6474" y="476672"/>
            <a:ext cx="5418358" cy="5418358"/>
          </a:xfrm>
          <a:prstGeom prst="rect">
            <a:avLst/>
          </a:prstGeom>
        </p:spPr>
      </p:pic>
    </p:spTree>
    <p:extLst>
      <p:ext uri="{BB962C8B-B14F-4D97-AF65-F5344CB8AC3E}">
        <p14:creationId xmlns:p14="http://schemas.microsoft.com/office/powerpoint/2010/main" val="21152758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7"/>
          <p:cNvSpPr>
            <a:spLocks noGrp="1"/>
          </p:cNvSpPr>
          <p:nvPr>
            <p:ph type="title"/>
          </p:nvPr>
        </p:nvSpPr>
        <p:spPr>
          <a:xfrm>
            <a:off x="899592" y="1484784"/>
            <a:ext cx="7772400" cy="1362075"/>
          </a:xfrm>
        </p:spPr>
        <p:txBody>
          <a:bodyPr>
            <a:noAutofit/>
          </a:bodyPr>
          <a:lstStyle/>
          <a:p>
            <a:pPr algn="ctr"/>
            <a:r>
              <a:rPr lang="en-US" sz="4400" dirty="0" smtClean="0">
                <a:solidFill>
                  <a:srgbClr val="0070C0"/>
                </a:solidFill>
              </a:rPr>
              <a:t>Thank your for your attention and questions are more than welcome! </a:t>
            </a:r>
            <a:endParaRPr lang="en-US" sz="4400" dirty="0">
              <a:solidFill>
                <a:srgbClr val="0070C0"/>
              </a:solidFill>
            </a:endParaRPr>
          </a:p>
        </p:txBody>
      </p:sp>
      <p:sp>
        <p:nvSpPr>
          <p:cNvPr id="5" name="Zástupný symbol päty 4"/>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2022</a:t>
            </a:r>
            <a:endParaRPr lang="en-GB" dirty="0"/>
          </a:p>
          <a:p>
            <a:endParaRPr lang="en-GB" dirty="0"/>
          </a:p>
        </p:txBody>
      </p:sp>
    </p:spTree>
    <p:extLst>
      <p:ext uri="{BB962C8B-B14F-4D97-AF65-F5344CB8AC3E}">
        <p14:creationId xmlns:p14="http://schemas.microsoft.com/office/powerpoint/2010/main" val="22509542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en-US" dirty="0"/>
              <a:t>Assignment # </a:t>
            </a:r>
            <a:r>
              <a:rPr lang="en-US" dirty="0" smtClean="0"/>
              <a:t>1</a:t>
            </a:r>
            <a:endParaRPr lang="en-US" dirty="0"/>
          </a:p>
        </p:txBody>
      </p:sp>
      <p:sp>
        <p:nvSpPr>
          <p:cNvPr id="6" name="Zástupný symbol obsahu 5"/>
          <p:cNvSpPr>
            <a:spLocks noGrp="1"/>
          </p:cNvSpPr>
          <p:nvPr>
            <p:ph idx="1"/>
          </p:nvPr>
        </p:nvSpPr>
        <p:spPr/>
        <p:txBody>
          <a:bodyPr>
            <a:normAutofit fontScale="85000" lnSpcReduction="10000"/>
          </a:bodyPr>
          <a:lstStyle/>
          <a:p>
            <a:r>
              <a:rPr lang="en-US" dirty="0" smtClean="0"/>
              <a:t>Writing </a:t>
            </a:r>
            <a:r>
              <a:rPr lang="en-US" dirty="0"/>
              <a:t>an abstract (300 word limit) </a:t>
            </a:r>
            <a:endParaRPr lang="sk-SK" dirty="0" smtClean="0"/>
          </a:p>
          <a:p>
            <a:r>
              <a:rPr lang="en-US" dirty="0" smtClean="0"/>
              <a:t>Brief </a:t>
            </a:r>
            <a:r>
              <a:rPr lang="en-US" dirty="0"/>
              <a:t>introduction </a:t>
            </a:r>
            <a:endParaRPr lang="sk-SK" dirty="0" smtClean="0"/>
          </a:p>
          <a:p>
            <a:r>
              <a:rPr lang="en-US" dirty="0" smtClean="0"/>
              <a:t>Identification </a:t>
            </a:r>
            <a:r>
              <a:rPr lang="en-US" dirty="0"/>
              <a:t>of the gap in our understanding or motivation for the study </a:t>
            </a:r>
            <a:endParaRPr lang="sk-SK" dirty="0" smtClean="0"/>
          </a:p>
          <a:p>
            <a:r>
              <a:rPr lang="en-US" dirty="0" smtClean="0"/>
              <a:t>Summarize </a:t>
            </a:r>
            <a:r>
              <a:rPr lang="en-US" dirty="0"/>
              <a:t>the sampling strategy and/or principal methods used </a:t>
            </a:r>
            <a:endParaRPr lang="sk-SK" dirty="0" smtClean="0"/>
          </a:p>
          <a:p>
            <a:r>
              <a:rPr lang="en-US" dirty="0" smtClean="0"/>
              <a:t>Provide </a:t>
            </a:r>
            <a:r>
              <a:rPr lang="en-US" dirty="0"/>
              <a:t>an overview of the most important results </a:t>
            </a:r>
            <a:endParaRPr lang="sk-SK" dirty="0" smtClean="0"/>
          </a:p>
          <a:p>
            <a:r>
              <a:rPr lang="en-US" dirty="0" smtClean="0"/>
              <a:t>Discuss </a:t>
            </a:r>
            <a:r>
              <a:rPr lang="en-US" dirty="0"/>
              <a:t>the significance of the findings and prospects for future work </a:t>
            </a:r>
            <a:endParaRPr lang="sk-SK" dirty="0" smtClean="0"/>
          </a:p>
          <a:p>
            <a:r>
              <a:rPr lang="sk-SK" dirty="0" err="1" smtClean="0"/>
              <a:t>Keywords</a:t>
            </a: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3215954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sk-SK" b="1" dirty="0" smtClean="0">
                <a:solidFill>
                  <a:srgbClr val="0070C0"/>
                </a:solidFill>
                <a:effectLst>
                  <a:outerShdw blurRad="38100" dist="38100" dir="2700000" algn="tl">
                    <a:srgbClr val="000000">
                      <a:alpha val="43137"/>
                    </a:srgbClr>
                  </a:outerShdw>
                </a:effectLst>
              </a:rPr>
              <a:t>W</a:t>
            </a:r>
            <a:r>
              <a:rPr lang="en-US" b="1" dirty="0" smtClean="0">
                <a:solidFill>
                  <a:srgbClr val="0070C0"/>
                </a:solidFill>
                <a:effectLst>
                  <a:outerShdw blurRad="38100" dist="38100" dir="2700000" algn="tl">
                    <a:srgbClr val="000000">
                      <a:alpha val="43137"/>
                    </a:srgbClr>
                  </a:outerShdw>
                </a:effectLst>
              </a:rPr>
              <a:t>hen </a:t>
            </a:r>
            <a:r>
              <a:rPr lang="en-US" b="1" dirty="0">
                <a:solidFill>
                  <a:srgbClr val="0070C0"/>
                </a:solidFill>
                <a:effectLst>
                  <a:outerShdw blurRad="38100" dist="38100" dir="2700000" algn="tl">
                    <a:srgbClr val="000000">
                      <a:alpha val="43137"/>
                    </a:srgbClr>
                  </a:outerShdw>
                </a:effectLst>
              </a:rPr>
              <a:t>am I ready to write a manuscript?</a:t>
            </a:r>
          </a:p>
        </p:txBody>
      </p:sp>
      <p:sp>
        <p:nvSpPr>
          <p:cNvPr id="6" name="Zástupný symbol obsahu 5"/>
          <p:cNvSpPr>
            <a:spLocks noGrp="1"/>
          </p:cNvSpPr>
          <p:nvPr>
            <p:ph idx="1"/>
          </p:nvPr>
        </p:nvSpPr>
        <p:spPr/>
        <p:txBody>
          <a:bodyPr/>
          <a:lstStyle/>
          <a:p>
            <a:r>
              <a:rPr lang="en-US" dirty="0" smtClean="0"/>
              <a:t>Does </a:t>
            </a:r>
            <a:r>
              <a:rPr lang="en-US" dirty="0"/>
              <a:t>my data “tell a story” or are they merely pieces of information? (you have to have an answer to a clearly articulated question!) </a:t>
            </a:r>
            <a:endParaRPr lang="sk-SK" dirty="0" smtClean="0"/>
          </a:p>
          <a:p>
            <a:r>
              <a:rPr lang="en-US" dirty="0" smtClean="0"/>
              <a:t>Do </a:t>
            </a:r>
            <a:r>
              <a:rPr lang="en-US" dirty="0"/>
              <a:t>the results I achieved move the state-of- knowledge for the field forward? (don’t just do it because it could be done!) </a:t>
            </a:r>
            <a:endParaRPr lang="sk-SK" dirty="0" smtClean="0"/>
          </a:p>
          <a:p>
            <a:r>
              <a:rPr lang="en-US" dirty="0" smtClean="0"/>
              <a:t>Is </a:t>
            </a:r>
            <a:r>
              <a:rPr lang="en-US" dirty="0"/>
              <a:t>the information I have collected relevant to others? (who really cares anyway?) </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078063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Assignment # </a:t>
            </a:r>
            <a:r>
              <a:rPr lang="sk-SK" dirty="0" smtClean="0"/>
              <a:t>2</a:t>
            </a:r>
            <a:endParaRPr lang="en-US" dirty="0"/>
          </a:p>
        </p:txBody>
      </p:sp>
      <p:sp>
        <p:nvSpPr>
          <p:cNvPr id="3" name="Zástupný symbol obsahu 2"/>
          <p:cNvSpPr>
            <a:spLocks noGrp="1"/>
          </p:cNvSpPr>
          <p:nvPr>
            <p:ph idx="1"/>
          </p:nvPr>
        </p:nvSpPr>
        <p:spPr/>
        <p:txBody>
          <a:bodyPr/>
          <a:lstStyle/>
          <a:p>
            <a:r>
              <a:rPr lang="en-US" dirty="0" smtClean="0"/>
              <a:t>Prepare the list of journals suitable for your paper</a:t>
            </a:r>
            <a:endParaRPr lang="sk-SK" dirty="0" smtClean="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a:t>November </a:t>
            </a:r>
            <a:r>
              <a:rPr lang="sk-SK" smtClean="0"/>
              <a:t>2022</a:t>
            </a:r>
            <a:endParaRPr lang="en-GB"/>
          </a:p>
        </p:txBody>
      </p:sp>
    </p:spTree>
    <p:extLst>
      <p:ext uri="{BB962C8B-B14F-4D97-AF65-F5344CB8AC3E}">
        <p14:creationId xmlns:p14="http://schemas.microsoft.com/office/powerpoint/2010/main" val="335233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492896"/>
            <a:ext cx="8062664" cy="1362075"/>
          </a:xfrm>
        </p:spPr>
        <p:txBody>
          <a:bodyPr>
            <a:normAutofit fontScale="90000"/>
          </a:bodyPr>
          <a:lstStyle/>
          <a:p>
            <a:pPr algn="ctr"/>
            <a:r>
              <a:rPr lang="sk-SK" sz="6000" dirty="0" smtClean="0">
                <a:solidFill>
                  <a:srgbClr val="0070C0"/>
                </a:solidFill>
                <a:effectLst>
                  <a:outerShdw blurRad="38100" dist="38100" dir="2700000" algn="tl">
                    <a:srgbClr val="000000">
                      <a:alpha val="43137"/>
                    </a:srgbClr>
                  </a:outerShdw>
                </a:effectLst>
              </a:rPr>
              <a:t>I. </a:t>
            </a:r>
            <a:r>
              <a:rPr lang="en-US" sz="6000" dirty="0" smtClean="0">
                <a:solidFill>
                  <a:srgbClr val="0070C0"/>
                </a:solidFill>
                <a:effectLst>
                  <a:outerShdw blurRad="38100" dist="38100" dir="2700000" algn="tl">
                    <a:srgbClr val="000000">
                      <a:alpha val="43137"/>
                    </a:srgbClr>
                  </a:outerShdw>
                </a:effectLst>
              </a:rPr>
              <a:t>Article writing phase </a:t>
            </a:r>
            <a:r>
              <a:rPr lang="sk-SK" dirty="0"/>
              <a:t/>
            </a:r>
            <a:br>
              <a:rPr lang="sk-SK" dirty="0"/>
            </a:b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8" name="Obrázok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43" y="188640"/>
            <a:ext cx="3741415" cy="1496566"/>
          </a:xfrm>
          <a:prstGeom prst="rect">
            <a:avLst/>
          </a:prstGeom>
          <a:ln>
            <a:noFill/>
          </a:ln>
          <a:effectLst>
            <a:softEdge rad="112500"/>
          </a:effectLst>
        </p:spPr>
      </p:pic>
      <p:pic>
        <p:nvPicPr>
          <p:cNvPr id="10" name="Obrázok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3604" y="3852465"/>
            <a:ext cx="2808312" cy="2141748"/>
          </a:xfrm>
          <a:prstGeom prst="rect">
            <a:avLst/>
          </a:prstGeom>
          <a:ln>
            <a:noFill/>
          </a:ln>
          <a:effectLst>
            <a:softEdge rad="112500"/>
          </a:effectLst>
        </p:spPr>
      </p:pic>
    </p:spTree>
    <p:extLst>
      <p:ext uri="{BB962C8B-B14F-4D97-AF65-F5344CB8AC3E}">
        <p14:creationId xmlns:p14="http://schemas.microsoft.com/office/powerpoint/2010/main" val="151904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b="1" dirty="0">
                <a:solidFill>
                  <a:srgbClr val="0070C0"/>
                </a:solidFill>
              </a:rPr>
              <a:t>Define your paper story and its key message  </a:t>
            </a:r>
            <a:endParaRPr lang="en-US" dirty="0">
              <a:solidFill>
                <a:srgbClr val="0070C0"/>
              </a:solidFill>
            </a:endParaRPr>
          </a:p>
        </p:txBody>
      </p:sp>
      <p:sp>
        <p:nvSpPr>
          <p:cNvPr id="6" name="Zástupný symbol obsahu 5"/>
          <p:cNvSpPr>
            <a:spLocks noGrp="1"/>
          </p:cNvSpPr>
          <p:nvPr>
            <p:ph idx="1"/>
          </p:nvPr>
        </p:nvSpPr>
        <p:spPr/>
        <p:txBody>
          <a:bodyPr>
            <a:normAutofit fontScale="92500"/>
          </a:bodyPr>
          <a:lstStyle/>
          <a:p>
            <a:r>
              <a:rPr lang="en-US" dirty="0" smtClean="0"/>
              <a:t>A </a:t>
            </a:r>
            <a:r>
              <a:rPr lang="en-US" dirty="0"/>
              <a:t>good paper, like any good text, is not an accumulation of facts and numbers interrupted by figures and graphs. </a:t>
            </a:r>
            <a:endParaRPr lang="sk-SK" dirty="0" smtClean="0"/>
          </a:p>
          <a:p>
            <a:r>
              <a:rPr lang="sk-SK" dirty="0"/>
              <a:t>G</a:t>
            </a:r>
            <a:r>
              <a:rPr lang="en-US" dirty="0" err="1" smtClean="0"/>
              <a:t>ood</a:t>
            </a:r>
            <a:r>
              <a:rPr lang="en-US" dirty="0" smtClean="0"/>
              <a:t> </a:t>
            </a:r>
            <a:r>
              <a:rPr lang="en-US" dirty="0"/>
              <a:t>journals </a:t>
            </a:r>
            <a:r>
              <a:rPr lang="en-US" dirty="0" smtClean="0"/>
              <a:t>prefer </a:t>
            </a:r>
            <a:r>
              <a:rPr lang="en-US" dirty="0"/>
              <a:t>you tell an original </a:t>
            </a:r>
            <a:r>
              <a:rPr lang="en-US" dirty="0" smtClean="0"/>
              <a:t>story.</a:t>
            </a:r>
            <a:endParaRPr lang="sk-SK" dirty="0" smtClean="0"/>
          </a:p>
          <a:p>
            <a:r>
              <a:rPr lang="en-US" dirty="0" smtClean="0"/>
              <a:t>Stories </a:t>
            </a:r>
            <a:r>
              <a:rPr lang="en-US" dirty="0"/>
              <a:t>are easier to remember than single facts and they help place your work in a larger context. </a:t>
            </a:r>
            <a:endParaRPr lang="sk-SK" dirty="0" smtClean="0"/>
          </a:p>
          <a:p>
            <a:r>
              <a:rPr lang="en-US" dirty="0" smtClean="0"/>
              <a:t>There </a:t>
            </a:r>
            <a:r>
              <a:rPr lang="en-US" dirty="0"/>
              <a:t>needs to be a clear message–readers don’t want to guess what you are trying to tell them. </a:t>
            </a:r>
          </a:p>
          <a:p>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255009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334" y="1052736"/>
            <a:ext cx="8845332" cy="4969952"/>
          </a:xfrm>
          <a:prstGeom prst="rect">
            <a:avLst/>
          </a:prstGeom>
        </p:spPr>
      </p:pic>
    </p:spTree>
    <p:extLst>
      <p:ext uri="{BB962C8B-B14F-4D97-AF65-F5344CB8AC3E}">
        <p14:creationId xmlns:p14="http://schemas.microsoft.com/office/powerpoint/2010/main" val="3488442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53752"/>
            <a:ext cx="8229600" cy="1143000"/>
          </a:xfrm>
        </p:spPr>
        <p:txBody>
          <a:bodyPr/>
          <a:lstStyle/>
          <a:p>
            <a:r>
              <a:rPr lang="en-US" b="1" dirty="0">
                <a:solidFill>
                  <a:srgbClr val="0070C0"/>
                </a:solidFill>
                <a:effectLst>
                  <a:outerShdw blurRad="38100" dist="38100" dir="2700000" algn="tl">
                    <a:srgbClr val="000000">
                      <a:alpha val="43137"/>
                    </a:srgbClr>
                  </a:outerShdw>
                </a:effectLst>
              </a:rPr>
              <a:t>Telling your story</a:t>
            </a:r>
          </a:p>
        </p:txBody>
      </p:sp>
      <p:sp>
        <p:nvSpPr>
          <p:cNvPr id="3" name="Zástupný symbol obsahu 2"/>
          <p:cNvSpPr>
            <a:spLocks noGrp="1"/>
          </p:cNvSpPr>
          <p:nvPr>
            <p:ph idx="1"/>
          </p:nvPr>
        </p:nvSpPr>
        <p:spPr>
          <a:xfrm>
            <a:off x="457200" y="1196752"/>
            <a:ext cx="8229600" cy="4525963"/>
          </a:xfrm>
        </p:spPr>
        <p:txBody>
          <a:bodyPr/>
          <a:lstStyle/>
          <a:p>
            <a:r>
              <a:rPr lang="en-US" dirty="0" smtClean="0"/>
              <a:t>Articulate </a:t>
            </a:r>
            <a:r>
              <a:rPr lang="en-US" dirty="0"/>
              <a:t>goals and hypotheses </a:t>
            </a:r>
            <a:endParaRPr lang="sk-SK" dirty="0" smtClean="0"/>
          </a:p>
          <a:p>
            <a:r>
              <a:rPr lang="en-US" dirty="0" smtClean="0"/>
              <a:t>Identify </a:t>
            </a:r>
            <a:r>
              <a:rPr lang="en-US" dirty="0"/>
              <a:t>gaps in current </a:t>
            </a:r>
            <a:r>
              <a:rPr lang="en-US" dirty="0" smtClean="0"/>
              <a:t>understanding</a:t>
            </a:r>
            <a:endParaRPr lang="sk-SK" dirty="0" smtClean="0"/>
          </a:p>
          <a:p>
            <a:r>
              <a:rPr lang="en-US" dirty="0" smtClean="0"/>
              <a:t>Emphasize </a:t>
            </a:r>
            <a:r>
              <a:rPr lang="en-US" dirty="0"/>
              <a:t>how your work will add new knowledge </a:t>
            </a:r>
            <a:endParaRPr lang="sk-SK" dirty="0" smtClean="0"/>
          </a:p>
          <a:p>
            <a:r>
              <a:rPr lang="en-US" dirty="0" smtClean="0"/>
              <a:t>Know</a:t>
            </a:r>
            <a:r>
              <a:rPr lang="sk-SK" dirty="0" smtClean="0"/>
              <a:t>/</a:t>
            </a:r>
            <a:r>
              <a:rPr lang="sk-SK" dirty="0" err="1" smtClean="0"/>
              <a:t>define</a:t>
            </a:r>
            <a:r>
              <a:rPr lang="en-US" dirty="0" smtClean="0"/>
              <a:t> </a:t>
            </a:r>
            <a:r>
              <a:rPr lang="en-US" dirty="0"/>
              <a:t>your target audience </a:t>
            </a:r>
            <a:endParaRPr lang="sk-SK" dirty="0" smtClean="0"/>
          </a:p>
          <a:p>
            <a:r>
              <a:rPr lang="en-US" dirty="0" smtClean="0"/>
              <a:t>Target </a:t>
            </a:r>
            <a:r>
              <a:rPr lang="en-US" dirty="0"/>
              <a:t>the most appropriate journal </a:t>
            </a:r>
          </a:p>
          <a:p>
            <a:r>
              <a:rPr lang="en-US" dirty="0" smtClean="0"/>
              <a:t>Attention to detail and format </a:t>
            </a:r>
          </a:p>
          <a:p>
            <a:pPr marL="0" indent="0">
              <a:buNone/>
            </a:pPr>
            <a:endParaRPr lang="en-US" dirty="0"/>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pic>
        <p:nvPicPr>
          <p:cNvPr id="6" name="Obrázo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050" y="4581128"/>
            <a:ext cx="3028950" cy="1514475"/>
          </a:xfrm>
          <a:prstGeom prst="rect">
            <a:avLst/>
          </a:prstGeom>
          <a:ln>
            <a:noFill/>
          </a:ln>
          <a:effectLst>
            <a:softEdge rad="112500"/>
          </a:effectLst>
        </p:spPr>
      </p:pic>
    </p:spTree>
    <p:extLst>
      <p:ext uri="{BB962C8B-B14F-4D97-AF65-F5344CB8AC3E}">
        <p14:creationId xmlns:p14="http://schemas.microsoft.com/office/powerpoint/2010/main" val="2587277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solidFill>
                  <a:srgbClr val="0070C0"/>
                </a:solidFill>
                <a:effectLst>
                  <a:outerShdw blurRad="38100" dist="38100" dir="2700000" algn="tl">
                    <a:srgbClr val="000000">
                      <a:alpha val="43137"/>
                    </a:srgbClr>
                  </a:outerShdw>
                </a:effectLst>
              </a:rPr>
              <a:t>Scientific organization</a:t>
            </a:r>
          </a:p>
        </p:txBody>
      </p:sp>
      <p:sp>
        <p:nvSpPr>
          <p:cNvPr id="3" name="Zástupný symbol obsahu 2"/>
          <p:cNvSpPr>
            <a:spLocks noGrp="1"/>
          </p:cNvSpPr>
          <p:nvPr>
            <p:ph idx="1"/>
          </p:nvPr>
        </p:nvSpPr>
        <p:spPr/>
        <p:txBody>
          <a:bodyPr/>
          <a:lstStyle/>
          <a:p>
            <a:r>
              <a:rPr lang="en-US" dirty="0" smtClean="0"/>
              <a:t>Introduction</a:t>
            </a:r>
            <a:r>
              <a:rPr lang="en-US" dirty="0"/>
              <a:t>: What question was </a:t>
            </a:r>
            <a:r>
              <a:rPr lang="en-US" dirty="0" smtClean="0"/>
              <a:t>addressed?</a:t>
            </a:r>
            <a:endParaRPr lang="sk-SK" dirty="0" smtClean="0"/>
          </a:p>
          <a:p>
            <a:r>
              <a:rPr lang="en-US" dirty="0" smtClean="0"/>
              <a:t>Methods</a:t>
            </a:r>
            <a:r>
              <a:rPr lang="en-US" dirty="0"/>
              <a:t>: How was the question </a:t>
            </a:r>
            <a:r>
              <a:rPr lang="en-US" dirty="0" smtClean="0"/>
              <a:t>studied?</a:t>
            </a:r>
            <a:endParaRPr lang="sk-SK" dirty="0" smtClean="0"/>
          </a:p>
          <a:p>
            <a:r>
              <a:rPr lang="en-US" dirty="0" smtClean="0"/>
              <a:t>Results</a:t>
            </a:r>
            <a:r>
              <a:rPr lang="en-US" dirty="0"/>
              <a:t>: What were your findings? </a:t>
            </a:r>
            <a:endParaRPr lang="sk-SK" dirty="0" smtClean="0"/>
          </a:p>
          <a:p>
            <a:r>
              <a:rPr lang="en-US" dirty="0" smtClean="0"/>
              <a:t>Discussion</a:t>
            </a:r>
            <a:r>
              <a:rPr lang="en-US" dirty="0"/>
              <a:t>: What do these findings </a:t>
            </a:r>
            <a:r>
              <a:rPr lang="en-US" dirty="0" smtClean="0"/>
              <a:t>mean?</a:t>
            </a:r>
            <a:endParaRPr lang="sk-SK" dirty="0" smtClean="0"/>
          </a:p>
          <a:p>
            <a:r>
              <a:rPr lang="en-US" dirty="0" smtClean="0"/>
              <a:t>Abstract</a:t>
            </a:r>
            <a:r>
              <a:rPr lang="en-US" dirty="0"/>
              <a:t>: Summarizes the main points above without going into detail </a:t>
            </a:r>
            <a:endParaRPr lang="sk-SK" dirty="0" smtClean="0"/>
          </a:p>
          <a:p>
            <a:r>
              <a:rPr lang="en-US" dirty="0" smtClean="0"/>
              <a:t>Title</a:t>
            </a:r>
            <a:r>
              <a:rPr lang="en-US" dirty="0"/>
              <a:t>: Goes last.. </a:t>
            </a:r>
          </a:p>
        </p:txBody>
      </p:sp>
      <p:sp>
        <p:nvSpPr>
          <p:cNvPr id="4" name="Zástupný symbol päty 3"/>
          <p:cNvSpPr>
            <a:spLocks noGrp="1"/>
          </p:cNvSpPr>
          <p:nvPr>
            <p:ph type="ftr" sz="quarter" idx="11"/>
          </p:nvPr>
        </p:nvSpPr>
        <p:spPr/>
        <p:txBody>
          <a:bodyPr/>
          <a:lstStyle/>
          <a:p>
            <a:r>
              <a:rPr lang="sk-SK" dirty="0" err="1"/>
              <a:t>Final</a:t>
            </a:r>
            <a:r>
              <a:rPr lang="sk-SK" dirty="0"/>
              <a:t> </a:t>
            </a:r>
            <a:r>
              <a:rPr lang="sk-SK" dirty="0" err="1"/>
              <a:t>meeting</a:t>
            </a:r>
            <a:r>
              <a:rPr lang="en-GB" dirty="0"/>
              <a:t>, Montenegro, </a:t>
            </a:r>
            <a:r>
              <a:rPr lang="sk-SK" dirty="0"/>
              <a:t>November </a:t>
            </a:r>
            <a:r>
              <a:rPr lang="sk-SK" dirty="0" smtClean="0"/>
              <a:t>2022</a:t>
            </a:r>
            <a:endParaRPr lang="en-GB" dirty="0"/>
          </a:p>
        </p:txBody>
      </p:sp>
    </p:spTree>
    <p:extLst>
      <p:ext uri="{BB962C8B-B14F-4D97-AF65-F5344CB8AC3E}">
        <p14:creationId xmlns:p14="http://schemas.microsoft.com/office/powerpoint/2010/main" val="3365031692"/>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MARDS Template</Template>
  <TotalTime>544</TotalTime>
  <Words>2962</Words>
  <Application>Microsoft Office PowerPoint</Application>
  <PresentationFormat>Prezentácia na obrazovke (4:3)</PresentationFormat>
  <Paragraphs>298</Paragraphs>
  <Slides>40</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40</vt:i4>
      </vt:variant>
    </vt:vector>
  </HeadingPairs>
  <TitlesOfParts>
    <vt:vector size="44" baseType="lpstr">
      <vt:lpstr>Arial</vt:lpstr>
      <vt:lpstr>Calibri</vt:lpstr>
      <vt:lpstr>Wingdings</vt:lpstr>
      <vt:lpstr>Motív Office</vt:lpstr>
      <vt:lpstr>How to write a high quality publication</vt:lpstr>
      <vt:lpstr>How do you get published in a good journal?</vt:lpstr>
      <vt:lpstr>Article publishing process</vt:lpstr>
      <vt:lpstr>When am I ready to write a manuscript?</vt:lpstr>
      <vt:lpstr>I. Article writing phase  </vt:lpstr>
      <vt:lpstr>Define your paper story and its key message  </vt:lpstr>
      <vt:lpstr>Prezentácia programu PowerPoint</vt:lpstr>
      <vt:lpstr>Telling your story</vt:lpstr>
      <vt:lpstr>Scientific organization</vt:lpstr>
      <vt:lpstr>Writing the introduction</vt:lpstr>
      <vt:lpstr>Materials and methods</vt:lpstr>
      <vt:lpstr>Present robust and reliable findings </vt:lpstr>
      <vt:lpstr>Reporting the results</vt:lpstr>
      <vt:lpstr>Figures and tables</vt:lpstr>
      <vt:lpstr>Writing the discussion</vt:lpstr>
      <vt:lpstr>References</vt:lpstr>
      <vt:lpstr>Writing an abstract</vt:lpstr>
      <vt:lpstr>Adopt writing style to fit your audience </vt:lpstr>
      <vt:lpstr>Edit your text carefully</vt:lpstr>
      <vt:lpstr>Ask for feedback before you submit</vt:lpstr>
      <vt:lpstr>Tips and tricks </vt:lpstr>
      <vt:lpstr>Tips and tricks </vt:lpstr>
      <vt:lpstr>II. Manuscript  submission  phase  </vt:lpstr>
      <vt:lpstr>Where to submit  </vt:lpstr>
      <vt:lpstr>How to find the right journal for your paper</vt:lpstr>
      <vt:lpstr>How to find the right journal for your paper</vt:lpstr>
      <vt:lpstr>How to find the right journal for your paper</vt:lpstr>
      <vt:lpstr>  Cover letter  </vt:lpstr>
      <vt:lpstr>Tips and tricks </vt:lpstr>
      <vt:lpstr>Tips and tricks </vt:lpstr>
      <vt:lpstr>III. Dealing with reviewers' comments </vt:lpstr>
      <vt:lpstr>Dealing with reviewers´ comments </vt:lpstr>
      <vt:lpstr>Tips and tricks:  What editor and reviewers focus on</vt:lpstr>
      <vt:lpstr>Tips and tricks:  What editor and reviewers focus on</vt:lpstr>
      <vt:lpstr>If your article is not published the first try, definitely do not give up, but learn from it and try again!</vt:lpstr>
      <vt:lpstr>Tips how to publish</vt:lpstr>
      <vt:lpstr>Prezentácia programu PowerPoint</vt:lpstr>
      <vt:lpstr>Thank your for your attention and questions are more than welcome! </vt:lpstr>
      <vt:lpstr>Assignment # 1</vt:lpstr>
      <vt:lpstr>Assignment #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MARDS</dc:title>
  <dc:creator>kamila</dc:creator>
  <cp:lastModifiedBy>Borsekova Kamila</cp:lastModifiedBy>
  <cp:revision>35</cp:revision>
  <dcterms:created xsi:type="dcterms:W3CDTF">2022-10-25T11:17:33Z</dcterms:created>
  <dcterms:modified xsi:type="dcterms:W3CDTF">2022-11-02T13:44:48Z</dcterms:modified>
</cp:coreProperties>
</file>