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71" r:id="rId2"/>
    <p:sldId id="279" r:id="rId3"/>
    <p:sldId id="276" r:id="rId4"/>
    <p:sldId id="272" r:id="rId5"/>
    <p:sldId id="273" r:id="rId6"/>
    <p:sldId id="274" r:id="rId7"/>
    <p:sldId id="275" r:id="rId8"/>
    <p:sldId id="280" r:id="rId9"/>
    <p:sldId id="265" r:id="rId10"/>
    <p:sldId id="267" r:id="rId11"/>
    <p:sldId id="268" r:id="rId12"/>
    <p:sldId id="269" r:id="rId13"/>
    <p:sldId id="281" r:id="rId14"/>
    <p:sldId id="282" r:id="rId15"/>
    <p:sldId id="270" r:id="rId16"/>
  </p:sldIdLst>
  <p:sldSz cx="9144000" cy="6858000" type="screen4x3"/>
  <p:notesSz cx="6858000" cy="9144000"/>
  <p:defaultTextStyle>
    <a:defPPr>
      <a:defRPr lang="pl-PL"/>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F9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4" autoAdjust="0"/>
    <p:restoredTop sz="94660"/>
  </p:normalViewPr>
  <p:slideViewPr>
    <p:cSldViewPr snapToGrid="0">
      <p:cViewPr varScale="1">
        <p:scale>
          <a:sx n="112" d="100"/>
          <a:sy n="112" d="100"/>
        </p:scale>
        <p:origin x="90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4" name="Rectangle 6"/>
          <p:cNvSpPr/>
          <p:nvPr/>
        </p:nvSpPr>
        <p:spPr>
          <a:xfrm>
            <a:off x="685800" y="1346947"/>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685800" y="4282763"/>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685800" y="1484779"/>
            <a:ext cx="77724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7234238" y="4106863"/>
            <a:ext cx="914400" cy="914400"/>
            <a:chOff x="9685338" y="4460675"/>
            <a:chExt cx="1080904" cy="1080902"/>
          </a:xfrm>
        </p:grpSpPr>
        <p:sp>
          <p:nvSpPr>
            <p:cNvPr id="8" name="Oval 10"/>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1"/>
            <p:cNvSpPr>
              <a:spLocks noChangeArrowheads="1"/>
            </p:cNvSpPr>
            <p:nvPr/>
          </p:nvSpPr>
          <p:spPr bwMode="auto">
            <a:xfrm>
              <a:off x="9793429" y="4568765"/>
              <a:ext cx="864723" cy="864722"/>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sk-SK" altLang="en-US"/>
            </a:p>
          </p:txBody>
        </p:sp>
      </p:grpSp>
      <p:sp>
        <p:nvSpPr>
          <p:cNvPr id="2" name="Title 1"/>
          <p:cNvSpPr>
            <a:spLocks noGrp="1"/>
          </p:cNvSpPr>
          <p:nvPr>
            <p:ph type="ctrTitle"/>
          </p:nvPr>
        </p:nvSpPr>
        <p:spPr>
          <a:xfrm>
            <a:off x="788670" y="1432223"/>
            <a:ext cx="759333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sk-SK" smtClean="0"/>
              <a:t>Upravte štýly predlohy textu</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k-SK" smtClean="0"/>
              <a:t>Upravte štýl predlohy podnadpisov</a:t>
            </a:r>
            <a:endParaRPr lang="en-US" dirty="0"/>
          </a:p>
        </p:txBody>
      </p:sp>
      <p:sp>
        <p:nvSpPr>
          <p:cNvPr id="10" name="Date Placeholder 3"/>
          <p:cNvSpPr>
            <a:spLocks noGrp="1"/>
          </p:cNvSpPr>
          <p:nvPr>
            <p:ph type="dt" sz="half" idx="10"/>
          </p:nvPr>
        </p:nvSpPr>
        <p:spPr/>
        <p:txBody>
          <a:bodyPr/>
          <a:lstStyle>
            <a:lvl1pPr>
              <a:defRPr/>
            </a:lvl1pPr>
          </a:lstStyle>
          <a:p>
            <a:pPr>
              <a:defRPr/>
            </a:pPr>
            <a:fld id="{37B5D3E1-C076-43CA-87FA-446A102DF314}" type="datetimeFigureOut">
              <a:rPr lang="pl-PL"/>
              <a:pPr>
                <a:defRPr/>
              </a:pPr>
              <a:t>08.10.2019</a:t>
            </a:fld>
            <a:endParaRPr lang="pl-PL"/>
          </a:p>
        </p:txBody>
      </p:sp>
      <p:sp>
        <p:nvSpPr>
          <p:cNvPr id="11" name="Footer Placeholder 4"/>
          <p:cNvSpPr>
            <a:spLocks noGrp="1"/>
          </p:cNvSpPr>
          <p:nvPr>
            <p:ph type="ftr" sz="quarter" idx="11"/>
          </p:nvPr>
        </p:nvSpPr>
        <p:spPr>
          <a:xfrm>
            <a:off x="812800" y="6272213"/>
            <a:ext cx="4745038" cy="365125"/>
          </a:xfrm>
        </p:spPr>
        <p:txBody>
          <a:bodyPr/>
          <a:lstStyle>
            <a:lvl1pPr>
              <a:defRPr/>
            </a:lvl1pPr>
          </a:lstStyle>
          <a:p>
            <a:pPr>
              <a:defRPr/>
            </a:pPr>
            <a:endParaRPr lang="pl-PL"/>
          </a:p>
        </p:txBody>
      </p:sp>
      <p:sp>
        <p:nvSpPr>
          <p:cNvPr id="12" name="Slide Number Placeholder 5"/>
          <p:cNvSpPr>
            <a:spLocks noGrp="1"/>
          </p:cNvSpPr>
          <p:nvPr>
            <p:ph type="sldNum" sz="quarter" idx="12"/>
          </p:nvPr>
        </p:nvSpPr>
        <p:spPr>
          <a:xfrm>
            <a:off x="7243763" y="4227513"/>
            <a:ext cx="895350" cy="639762"/>
          </a:xfrm>
        </p:spPr>
        <p:txBody>
          <a:bodyPr/>
          <a:lstStyle>
            <a:lvl1pPr>
              <a:defRPr sz="2800"/>
            </a:lvl1pPr>
          </a:lstStyle>
          <a:p>
            <a:fld id="{2760A762-3FDD-4E8D-BB08-F8902E3A61C8}" type="slidenum">
              <a:rPr lang="pl-PL" altLang="pl-PL"/>
              <a:pPr/>
              <a:t>‹#›</a:t>
            </a:fld>
            <a:endParaRPr lang="pl-PL" altLang="pl-PL"/>
          </a:p>
        </p:txBody>
      </p:sp>
    </p:spTree>
    <p:extLst>
      <p:ext uri="{BB962C8B-B14F-4D97-AF65-F5344CB8AC3E}">
        <p14:creationId xmlns:p14="http://schemas.microsoft.com/office/powerpoint/2010/main" val="639301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lvl1pPr>
              <a:defRPr/>
            </a:lvl1pPr>
          </a:lstStyle>
          <a:p>
            <a:pPr>
              <a:defRPr/>
            </a:pPr>
            <a:fld id="{52DF9CEC-08C2-4633-8392-C5D8D34A5969}" type="datetimeFigureOut">
              <a:rPr lang="pl-PL"/>
              <a:pPr>
                <a:defRPr/>
              </a:pPr>
              <a:t>08.10.2019</a:t>
            </a:fld>
            <a:endParaRPr lang="pl-PL"/>
          </a:p>
        </p:txBody>
      </p:sp>
      <p:sp>
        <p:nvSpPr>
          <p:cNvPr id="5" name="Footer Placeholder 4"/>
          <p:cNvSpPr>
            <a:spLocks noGrp="1"/>
          </p:cNvSpPr>
          <p:nvPr>
            <p:ph type="ftr" sz="quarter" idx="11"/>
          </p:nvPr>
        </p:nvSpPr>
        <p:spPr/>
        <p:txBody>
          <a:bodyPr/>
          <a:lstStyle>
            <a:lvl1pPr>
              <a:defRPr/>
            </a:lvl1pPr>
          </a:lstStyle>
          <a:p>
            <a:pPr>
              <a:defRPr/>
            </a:pPr>
            <a:endParaRPr lang="pl-PL"/>
          </a:p>
        </p:txBody>
      </p:sp>
      <p:sp>
        <p:nvSpPr>
          <p:cNvPr id="6" name="Slide Number Placeholder 5"/>
          <p:cNvSpPr>
            <a:spLocks noGrp="1"/>
          </p:cNvSpPr>
          <p:nvPr>
            <p:ph type="sldNum" sz="quarter" idx="12"/>
          </p:nvPr>
        </p:nvSpPr>
        <p:spPr/>
        <p:txBody>
          <a:bodyPr/>
          <a:lstStyle>
            <a:lvl1pPr>
              <a:defRPr/>
            </a:lvl1pPr>
          </a:lstStyle>
          <a:p>
            <a:fld id="{99C93DB4-A765-4C9D-89DE-3DFEC53EC5E5}" type="slidenum">
              <a:rPr lang="pl-PL" altLang="pl-PL"/>
              <a:pPr/>
              <a:t>‹#›</a:t>
            </a:fld>
            <a:endParaRPr lang="pl-PL" altLang="pl-PL"/>
          </a:p>
        </p:txBody>
      </p:sp>
    </p:spTree>
    <p:extLst>
      <p:ext uri="{BB962C8B-B14F-4D97-AF65-F5344CB8AC3E}">
        <p14:creationId xmlns:p14="http://schemas.microsoft.com/office/powerpoint/2010/main" val="2870442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sk-SK" smtClean="0"/>
              <a:t>Upravte štýly predlohy textu</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lvl1pPr>
              <a:defRPr/>
            </a:lvl1pPr>
          </a:lstStyle>
          <a:p>
            <a:pPr>
              <a:defRPr/>
            </a:pPr>
            <a:fld id="{58888874-75E9-4209-936F-82349D305728}" type="datetimeFigureOut">
              <a:rPr lang="pl-PL"/>
              <a:pPr>
                <a:defRPr/>
              </a:pPr>
              <a:t>08.10.2019</a:t>
            </a:fld>
            <a:endParaRPr lang="pl-PL"/>
          </a:p>
        </p:txBody>
      </p:sp>
      <p:sp>
        <p:nvSpPr>
          <p:cNvPr id="5" name="Footer Placeholder 4"/>
          <p:cNvSpPr>
            <a:spLocks noGrp="1"/>
          </p:cNvSpPr>
          <p:nvPr>
            <p:ph type="ftr" sz="quarter" idx="11"/>
          </p:nvPr>
        </p:nvSpPr>
        <p:spPr/>
        <p:txBody>
          <a:bodyPr/>
          <a:lstStyle>
            <a:lvl1pPr>
              <a:defRPr/>
            </a:lvl1pPr>
          </a:lstStyle>
          <a:p>
            <a:pPr>
              <a:defRPr/>
            </a:pPr>
            <a:endParaRPr lang="pl-PL"/>
          </a:p>
        </p:txBody>
      </p:sp>
      <p:sp>
        <p:nvSpPr>
          <p:cNvPr id="6" name="Slide Number Placeholder 5"/>
          <p:cNvSpPr>
            <a:spLocks noGrp="1"/>
          </p:cNvSpPr>
          <p:nvPr>
            <p:ph type="sldNum" sz="quarter" idx="12"/>
          </p:nvPr>
        </p:nvSpPr>
        <p:spPr/>
        <p:txBody>
          <a:bodyPr/>
          <a:lstStyle>
            <a:lvl1pPr>
              <a:defRPr/>
            </a:lvl1pPr>
          </a:lstStyle>
          <a:p>
            <a:fld id="{3004BBC2-FB2E-43CE-96F1-19EBEEE735E5}" type="slidenum">
              <a:rPr lang="pl-PL" altLang="pl-PL"/>
              <a:pPr/>
              <a:t>‹#›</a:t>
            </a:fld>
            <a:endParaRPr lang="pl-PL" altLang="pl-PL"/>
          </a:p>
        </p:txBody>
      </p:sp>
    </p:spTree>
    <p:extLst>
      <p:ext uri="{BB962C8B-B14F-4D97-AF65-F5344CB8AC3E}">
        <p14:creationId xmlns:p14="http://schemas.microsoft.com/office/powerpoint/2010/main" val="3865380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lvl1pPr>
              <a:defRPr/>
            </a:lvl1pPr>
          </a:lstStyle>
          <a:p>
            <a:pPr>
              <a:defRPr/>
            </a:pPr>
            <a:fld id="{9FCA3003-3B9D-422A-9158-B25AA8AF2FE5}" type="datetimeFigureOut">
              <a:rPr lang="pl-PL"/>
              <a:pPr>
                <a:defRPr/>
              </a:pPr>
              <a:t>08.10.2019</a:t>
            </a:fld>
            <a:endParaRPr lang="pl-PL"/>
          </a:p>
        </p:txBody>
      </p:sp>
      <p:sp>
        <p:nvSpPr>
          <p:cNvPr id="5" name="Footer Placeholder 4"/>
          <p:cNvSpPr>
            <a:spLocks noGrp="1"/>
          </p:cNvSpPr>
          <p:nvPr>
            <p:ph type="ftr" sz="quarter" idx="11"/>
          </p:nvPr>
        </p:nvSpPr>
        <p:spPr/>
        <p:txBody>
          <a:bodyPr/>
          <a:lstStyle>
            <a:lvl1pPr>
              <a:defRPr/>
            </a:lvl1pPr>
          </a:lstStyle>
          <a:p>
            <a:pPr>
              <a:defRPr/>
            </a:pPr>
            <a:endParaRPr lang="pl-PL"/>
          </a:p>
        </p:txBody>
      </p:sp>
      <p:sp>
        <p:nvSpPr>
          <p:cNvPr id="6" name="Slide Number Placeholder 5"/>
          <p:cNvSpPr>
            <a:spLocks noGrp="1"/>
          </p:cNvSpPr>
          <p:nvPr>
            <p:ph type="sldNum" sz="quarter" idx="12"/>
          </p:nvPr>
        </p:nvSpPr>
        <p:spPr/>
        <p:txBody>
          <a:bodyPr/>
          <a:lstStyle>
            <a:lvl1pPr>
              <a:defRPr/>
            </a:lvl1pPr>
          </a:lstStyle>
          <a:p>
            <a:fld id="{5BE621B0-4134-4895-85CC-FD83DE6ACFC1}" type="slidenum">
              <a:rPr lang="pl-PL" altLang="pl-PL"/>
              <a:pPr/>
              <a:t>‹#›</a:t>
            </a:fld>
            <a:endParaRPr lang="pl-PL" altLang="pl-PL"/>
          </a:p>
        </p:txBody>
      </p:sp>
    </p:spTree>
    <p:extLst>
      <p:ext uri="{BB962C8B-B14F-4D97-AF65-F5344CB8AC3E}">
        <p14:creationId xmlns:p14="http://schemas.microsoft.com/office/powerpoint/2010/main" val="3035679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spTree>
      <p:nvGrpSpPr>
        <p:cNvPr id="1" name=""/>
        <p:cNvGrpSpPr/>
        <p:nvPr/>
      </p:nvGrpSpPr>
      <p:grpSpPr>
        <a:xfrm>
          <a:off x="0" y="0"/>
          <a:ext cx="0" cy="0"/>
          <a:chOff x="0" y="0"/>
          <a:chExt cx="0" cy="0"/>
        </a:xfrm>
      </p:grpSpPr>
      <p:sp>
        <p:nvSpPr>
          <p:cNvPr id="4" name="Rectangle 6"/>
          <p:cNvSpPr/>
          <p:nvPr/>
        </p:nvSpPr>
        <p:spPr>
          <a:xfrm>
            <a:off x="0" y="4917989"/>
            <a:ext cx="9144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633413" y="2430463"/>
            <a:ext cx="914400" cy="914400"/>
            <a:chOff x="9685338" y="4460675"/>
            <a:chExt cx="1080904" cy="1080902"/>
          </a:xfrm>
        </p:grpSpPr>
        <p:sp>
          <p:nvSpPr>
            <p:cNvPr id="6" name="Oval 8"/>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9"/>
            <p:cNvSpPr>
              <a:spLocks noChangeArrowheads="1"/>
            </p:cNvSpPr>
            <p:nvPr/>
          </p:nvSpPr>
          <p:spPr bwMode="auto">
            <a:xfrm>
              <a:off x="9793429" y="4568765"/>
              <a:ext cx="864723" cy="864722"/>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sk-SK" altLang="en-US"/>
            </a:p>
          </p:txBody>
        </p:sp>
      </p:grpSp>
      <p:sp>
        <p:nvSpPr>
          <p:cNvPr id="2" name="Title 1"/>
          <p:cNvSpPr>
            <a:spLocks noGrp="1"/>
          </p:cNvSpPr>
          <p:nvPr>
            <p:ph type="title"/>
          </p:nvPr>
        </p:nvSpPr>
        <p:spPr>
          <a:xfrm>
            <a:off x="1625346" y="1225296"/>
            <a:ext cx="6960870" cy="3520440"/>
          </a:xfrm>
        </p:spPr>
        <p:txBody>
          <a:bodyPr/>
          <a:lstStyle>
            <a:lvl1pPr>
              <a:lnSpc>
                <a:spcPct val="80000"/>
              </a:lnSpc>
              <a:defRPr sz="6400" b="0"/>
            </a:lvl1pPr>
          </a:lstStyle>
          <a:p>
            <a:r>
              <a:rPr lang="sk-SK" smtClean="0"/>
              <a:t>Upravte štýly predlohy textu</a:t>
            </a:r>
            <a:endParaRPr lang="en-US" dirty="0"/>
          </a:p>
        </p:txBody>
      </p:sp>
      <p:sp>
        <p:nvSpPr>
          <p:cNvPr id="3" name="Text Placeholder 2"/>
          <p:cNvSpPr>
            <a:spLocks noGrp="1"/>
          </p:cNvSpPr>
          <p:nvPr>
            <p:ph type="body" idx="1"/>
          </p:nvPr>
        </p:nvSpPr>
        <p:spPr>
          <a:xfrm>
            <a:off x="1624330" y="5020056"/>
            <a:ext cx="678942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Upravte štýl predlohy textu.</a:t>
            </a:r>
          </a:p>
        </p:txBody>
      </p:sp>
      <p:sp>
        <p:nvSpPr>
          <p:cNvPr id="8" name="Date Placeholder 3"/>
          <p:cNvSpPr>
            <a:spLocks noGrp="1"/>
          </p:cNvSpPr>
          <p:nvPr>
            <p:ph type="dt" sz="half" idx="10"/>
          </p:nvPr>
        </p:nvSpPr>
        <p:spPr>
          <a:xfrm>
            <a:off x="6445250" y="6272213"/>
            <a:ext cx="1982788" cy="365125"/>
          </a:xfrm>
        </p:spPr>
        <p:txBody>
          <a:bodyPr/>
          <a:lstStyle>
            <a:lvl1pPr>
              <a:defRPr>
                <a:solidFill>
                  <a:schemeClr val="accent1">
                    <a:lumMod val="50000"/>
                  </a:schemeClr>
                </a:solidFill>
              </a:defRPr>
            </a:lvl1pPr>
          </a:lstStyle>
          <a:p>
            <a:pPr>
              <a:defRPr/>
            </a:pPr>
            <a:fld id="{E422906B-1254-4201-B3D1-E3418830BAA4}" type="datetimeFigureOut">
              <a:rPr lang="pl-PL"/>
              <a:pPr>
                <a:defRPr/>
              </a:pPr>
              <a:t>08.10.2019</a:t>
            </a:fld>
            <a:endParaRPr lang="pl-PL"/>
          </a:p>
        </p:txBody>
      </p:sp>
      <p:sp>
        <p:nvSpPr>
          <p:cNvPr id="9" name="Footer Placeholder 4"/>
          <p:cNvSpPr>
            <a:spLocks noGrp="1"/>
          </p:cNvSpPr>
          <p:nvPr>
            <p:ph type="ftr" sz="quarter" idx="11"/>
          </p:nvPr>
        </p:nvSpPr>
        <p:spPr>
          <a:xfrm>
            <a:off x="1636713" y="6272213"/>
            <a:ext cx="4745037" cy="365125"/>
          </a:xfrm>
        </p:spPr>
        <p:txBody>
          <a:bodyPr/>
          <a:lstStyle>
            <a:lvl1pPr>
              <a:defRPr>
                <a:solidFill>
                  <a:schemeClr val="accent1">
                    <a:lumMod val="50000"/>
                  </a:schemeClr>
                </a:solidFill>
              </a:defRPr>
            </a:lvl1pPr>
          </a:lstStyle>
          <a:p>
            <a:pPr>
              <a:defRPr/>
            </a:pPr>
            <a:endParaRPr lang="pl-PL"/>
          </a:p>
        </p:txBody>
      </p:sp>
      <p:sp>
        <p:nvSpPr>
          <p:cNvPr id="10" name="Slide Number Placeholder 5"/>
          <p:cNvSpPr>
            <a:spLocks noGrp="1"/>
          </p:cNvSpPr>
          <p:nvPr>
            <p:ph type="sldNum" sz="quarter" idx="12"/>
          </p:nvPr>
        </p:nvSpPr>
        <p:spPr>
          <a:xfrm>
            <a:off x="646113" y="2508250"/>
            <a:ext cx="890587" cy="720725"/>
          </a:xfrm>
        </p:spPr>
        <p:txBody>
          <a:bodyPr/>
          <a:lstStyle>
            <a:lvl1pPr>
              <a:defRPr sz="2800"/>
            </a:lvl1pPr>
          </a:lstStyle>
          <a:p>
            <a:fld id="{63775E68-3D5A-4CEB-89CE-C79D6A82321D}" type="slidenum">
              <a:rPr lang="pl-PL" altLang="pl-PL"/>
              <a:pPr/>
              <a:t>‹#›</a:t>
            </a:fld>
            <a:endParaRPr lang="pl-PL" altLang="pl-PL"/>
          </a:p>
        </p:txBody>
      </p:sp>
    </p:spTree>
    <p:extLst>
      <p:ext uri="{BB962C8B-B14F-4D97-AF65-F5344CB8AC3E}">
        <p14:creationId xmlns:p14="http://schemas.microsoft.com/office/powerpoint/2010/main" val="787202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3"/>
          <p:cNvSpPr>
            <a:spLocks noGrp="1"/>
          </p:cNvSpPr>
          <p:nvPr>
            <p:ph type="dt" sz="half" idx="10"/>
          </p:nvPr>
        </p:nvSpPr>
        <p:spPr/>
        <p:txBody>
          <a:bodyPr/>
          <a:lstStyle>
            <a:lvl1pPr>
              <a:defRPr/>
            </a:lvl1pPr>
          </a:lstStyle>
          <a:p>
            <a:pPr>
              <a:defRPr/>
            </a:pPr>
            <a:fld id="{F88F93F6-E774-497B-A266-2880DF650EA2}" type="datetimeFigureOut">
              <a:rPr lang="pl-PL"/>
              <a:pPr>
                <a:defRPr/>
              </a:pPr>
              <a:t>08.10.2019</a:t>
            </a:fld>
            <a:endParaRPr lang="pl-PL"/>
          </a:p>
        </p:txBody>
      </p:sp>
      <p:sp>
        <p:nvSpPr>
          <p:cNvPr id="6" name="Footer Placeholder 4"/>
          <p:cNvSpPr>
            <a:spLocks noGrp="1"/>
          </p:cNvSpPr>
          <p:nvPr>
            <p:ph type="ftr" sz="quarter" idx="11"/>
          </p:nvPr>
        </p:nvSpPr>
        <p:spPr/>
        <p:txBody>
          <a:bodyPr/>
          <a:lstStyle>
            <a:lvl1pPr>
              <a:defRPr/>
            </a:lvl1pPr>
          </a:lstStyle>
          <a:p>
            <a:pPr>
              <a:defRPr/>
            </a:pPr>
            <a:endParaRPr lang="pl-PL"/>
          </a:p>
        </p:txBody>
      </p:sp>
      <p:sp>
        <p:nvSpPr>
          <p:cNvPr id="7" name="Slide Number Placeholder 5"/>
          <p:cNvSpPr>
            <a:spLocks noGrp="1"/>
          </p:cNvSpPr>
          <p:nvPr>
            <p:ph type="sldNum" sz="quarter" idx="12"/>
          </p:nvPr>
        </p:nvSpPr>
        <p:spPr/>
        <p:txBody>
          <a:bodyPr/>
          <a:lstStyle>
            <a:lvl1pPr>
              <a:defRPr/>
            </a:lvl1pPr>
          </a:lstStyle>
          <a:p>
            <a:fld id="{D825362F-8963-445A-88D2-3526D5B64FF5}" type="slidenum">
              <a:rPr lang="pl-PL" altLang="pl-PL"/>
              <a:pPr/>
              <a:t>‹#›</a:t>
            </a:fld>
            <a:endParaRPr lang="pl-PL" altLang="pl-PL"/>
          </a:p>
        </p:txBody>
      </p:sp>
    </p:spTree>
    <p:extLst>
      <p:ext uri="{BB962C8B-B14F-4D97-AF65-F5344CB8AC3E}">
        <p14:creationId xmlns:p14="http://schemas.microsoft.com/office/powerpoint/2010/main" val="166632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3"/>
          <p:cNvSpPr>
            <a:spLocks noGrp="1"/>
          </p:cNvSpPr>
          <p:nvPr>
            <p:ph type="dt" sz="half" idx="10"/>
          </p:nvPr>
        </p:nvSpPr>
        <p:spPr/>
        <p:txBody>
          <a:bodyPr/>
          <a:lstStyle>
            <a:lvl1pPr>
              <a:defRPr/>
            </a:lvl1pPr>
          </a:lstStyle>
          <a:p>
            <a:pPr>
              <a:defRPr/>
            </a:pPr>
            <a:fld id="{0EBAD059-C015-4CB7-A38D-FB153E18AA5B}" type="datetimeFigureOut">
              <a:rPr lang="pl-PL"/>
              <a:pPr>
                <a:defRPr/>
              </a:pPr>
              <a:t>08.10.2019</a:t>
            </a:fld>
            <a:endParaRPr lang="pl-PL"/>
          </a:p>
        </p:txBody>
      </p:sp>
      <p:sp>
        <p:nvSpPr>
          <p:cNvPr id="8" name="Footer Placeholder 4"/>
          <p:cNvSpPr>
            <a:spLocks noGrp="1"/>
          </p:cNvSpPr>
          <p:nvPr>
            <p:ph type="ftr" sz="quarter" idx="11"/>
          </p:nvPr>
        </p:nvSpPr>
        <p:spPr/>
        <p:txBody>
          <a:bodyPr/>
          <a:lstStyle>
            <a:lvl1pPr>
              <a:defRPr/>
            </a:lvl1pPr>
          </a:lstStyle>
          <a:p>
            <a:pPr>
              <a:defRPr/>
            </a:pPr>
            <a:endParaRPr lang="pl-PL"/>
          </a:p>
        </p:txBody>
      </p:sp>
      <p:sp>
        <p:nvSpPr>
          <p:cNvPr id="9" name="Slide Number Placeholder 5"/>
          <p:cNvSpPr>
            <a:spLocks noGrp="1"/>
          </p:cNvSpPr>
          <p:nvPr>
            <p:ph type="sldNum" sz="quarter" idx="12"/>
          </p:nvPr>
        </p:nvSpPr>
        <p:spPr/>
        <p:txBody>
          <a:bodyPr/>
          <a:lstStyle>
            <a:lvl1pPr>
              <a:defRPr/>
            </a:lvl1pPr>
          </a:lstStyle>
          <a:p>
            <a:fld id="{D6566A08-B1A8-4627-B3B4-101E44D9CFEF}" type="slidenum">
              <a:rPr lang="pl-PL" altLang="pl-PL"/>
              <a:pPr/>
              <a:t>‹#›</a:t>
            </a:fld>
            <a:endParaRPr lang="pl-PL" altLang="pl-PL"/>
          </a:p>
        </p:txBody>
      </p:sp>
    </p:spTree>
    <p:extLst>
      <p:ext uri="{BB962C8B-B14F-4D97-AF65-F5344CB8AC3E}">
        <p14:creationId xmlns:p14="http://schemas.microsoft.com/office/powerpoint/2010/main" val="788550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k-SK" smtClean="0"/>
              <a:t>Upravte štýly predlohy textu</a:t>
            </a:r>
            <a:endParaRPr lang="en-US" dirty="0"/>
          </a:p>
        </p:txBody>
      </p:sp>
      <p:sp>
        <p:nvSpPr>
          <p:cNvPr id="3" name="Date Placeholder 3"/>
          <p:cNvSpPr>
            <a:spLocks noGrp="1"/>
          </p:cNvSpPr>
          <p:nvPr>
            <p:ph type="dt" sz="half" idx="10"/>
          </p:nvPr>
        </p:nvSpPr>
        <p:spPr/>
        <p:txBody>
          <a:bodyPr/>
          <a:lstStyle>
            <a:lvl1pPr>
              <a:defRPr/>
            </a:lvl1pPr>
          </a:lstStyle>
          <a:p>
            <a:pPr>
              <a:defRPr/>
            </a:pPr>
            <a:fld id="{23CB9854-6EC2-4FA5-8AAA-45C8E2E26F99}" type="datetimeFigureOut">
              <a:rPr lang="pl-PL"/>
              <a:pPr>
                <a:defRPr/>
              </a:pPr>
              <a:t>08.10.2019</a:t>
            </a:fld>
            <a:endParaRPr lang="pl-PL"/>
          </a:p>
        </p:txBody>
      </p:sp>
      <p:sp>
        <p:nvSpPr>
          <p:cNvPr id="4" name="Footer Placeholder 4"/>
          <p:cNvSpPr>
            <a:spLocks noGrp="1"/>
          </p:cNvSpPr>
          <p:nvPr>
            <p:ph type="ftr" sz="quarter" idx="11"/>
          </p:nvPr>
        </p:nvSpPr>
        <p:spPr/>
        <p:txBody>
          <a:bodyPr/>
          <a:lstStyle>
            <a:lvl1pPr>
              <a:defRPr/>
            </a:lvl1pPr>
          </a:lstStyle>
          <a:p>
            <a:pPr>
              <a:defRPr/>
            </a:pPr>
            <a:endParaRPr lang="pl-PL"/>
          </a:p>
        </p:txBody>
      </p:sp>
      <p:sp>
        <p:nvSpPr>
          <p:cNvPr id="5" name="Slide Number Placeholder 5"/>
          <p:cNvSpPr>
            <a:spLocks noGrp="1"/>
          </p:cNvSpPr>
          <p:nvPr>
            <p:ph type="sldNum" sz="quarter" idx="12"/>
          </p:nvPr>
        </p:nvSpPr>
        <p:spPr/>
        <p:txBody>
          <a:bodyPr/>
          <a:lstStyle>
            <a:lvl1pPr>
              <a:defRPr/>
            </a:lvl1pPr>
          </a:lstStyle>
          <a:p>
            <a:fld id="{0328ABF7-060A-4D06-987F-582FC3C24478}" type="slidenum">
              <a:rPr lang="pl-PL" altLang="pl-PL"/>
              <a:pPr/>
              <a:t>‹#›</a:t>
            </a:fld>
            <a:endParaRPr lang="pl-PL" altLang="pl-PL"/>
          </a:p>
        </p:txBody>
      </p:sp>
    </p:spTree>
    <p:extLst>
      <p:ext uri="{BB962C8B-B14F-4D97-AF65-F5344CB8AC3E}">
        <p14:creationId xmlns:p14="http://schemas.microsoft.com/office/powerpoint/2010/main" val="4254716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816075A-943D-4A4A-8C7D-30E18F53C3DF}" type="datetimeFigureOut">
              <a:rPr lang="pl-PL"/>
              <a:pPr>
                <a:defRPr/>
              </a:pPr>
              <a:t>08.10.2019</a:t>
            </a:fld>
            <a:endParaRPr lang="pl-PL"/>
          </a:p>
        </p:txBody>
      </p:sp>
      <p:sp>
        <p:nvSpPr>
          <p:cNvPr id="3" name="Footer Placeholder 4"/>
          <p:cNvSpPr>
            <a:spLocks noGrp="1"/>
          </p:cNvSpPr>
          <p:nvPr>
            <p:ph type="ftr" sz="quarter" idx="11"/>
          </p:nvPr>
        </p:nvSpPr>
        <p:spPr/>
        <p:txBody>
          <a:bodyPr/>
          <a:lstStyle>
            <a:lvl1pPr>
              <a:defRPr/>
            </a:lvl1pPr>
          </a:lstStyle>
          <a:p>
            <a:pPr>
              <a:defRPr/>
            </a:pPr>
            <a:endParaRPr lang="pl-PL"/>
          </a:p>
        </p:txBody>
      </p:sp>
      <p:sp>
        <p:nvSpPr>
          <p:cNvPr id="4" name="Slide Number Placeholder 5"/>
          <p:cNvSpPr>
            <a:spLocks noGrp="1"/>
          </p:cNvSpPr>
          <p:nvPr>
            <p:ph type="sldNum" sz="quarter" idx="12"/>
          </p:nvPr>
        </p:nvSpPr>
        <p:spPr/>
        <p:txBody>
          <a:bodyPr/>
          <a:lstStyle>
            <a:lvl1pPr>
              <a:defRPr/>
            </a:lvl1pPr>
          </a:lstStyle>
          <a:p>
            <a:fld id="{9C73F9E2-3826-493F-B36C-D6CE3683D668}" type="slidenum">
              <a:rPr lang="pl-PL" altLang="pl-PL"/>
              <a:pPr/>
              <a:t>‹#›</a:t>
            </a:fld>
            <a:endParaRPr lang="pl-PL" altLang="pl-PL"/>
          </a:p>
        </p:txBody>
      </p:sp>
    </p:spTree>
    <p:extLst>
      <p:ext uri="{BB962C8B-B14F-4D97-AF65-F5344CB8AC3E}">
        <p14:creationId xmlns:p14="http://schemas.microsoft.com/office/powerpoint/2010/main" val="3524104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spTree>
      <p:nvGrpSpPr>
        <p:cNvPr id="1" name=""/>
        <p:cNvGrpSpPr/>
        <p:nvPr/>
      </p:nvGrpSpPr>
      <p:grpSpPr>
        <a:xfrm>
          <a:off x="0" y="0"/>
          <a:ext cx="0" cy="0"/>
          <a:chOff x="0" y="0"/>
          <a:chExt cx="0" cy="0"/>
        </a:xfrm>
      </p:grpSpPr>
      <p:sp>
        <p:nvSpPr>
          <p:cNvPr id="5" name="Rectangle 7"/>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8523288" y="6254750"/>
            <a:ext cx="392112" cy="393700"/>
            <a:chOff x="8532189" y="5068824"/>
            <a:chExt cx="393192" cy="393192"/>
          </a:xfrm>
        </p:grpSpPr>
        <p:sp>
          <p:nvSpPr>
            <p:cNvPr id="7" name="Oval 12"/>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766" y="5105400"/>
              <a:ext cx="320039" cy="320040"/>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sk-SK" altLang="en-US"/>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sk-SK" smtClean="0"/>
              <a:t>Upravte štýly predlohy textu</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9" name="Date Placeholder 8"/>
          <p:cNvSpPr>
            <a:spLocks noGrp="1"/>
          </p:cNvSpPr>
          <p:nvPr>
            <p:ph type="dt" sz="half" idx="10"/>
          </p:nvPr>
        </p:nvSpPr>
        <p:spPr/>
        <p:txBody>
          <a:bodyPr/>
          <a:lstStyle>
            <a:lvl1pPr>
              <a:defRPr/>
            </a:lvl1pPr>
          </a:lstStyle>
          <a:p>
            <a:pPr>
              <a:defRPr/>
            </a:pPr>
            <a:fld id="{8055AF98-7DE2-4F5C-A001-D6D689625F95}" type="datetimeFigureOut">
              <a:rPr lang="pl-PL"/>
              <a:pPr>
                <a:defRPr/>
              </a:pPr>
              <a:t>08.10.2019</a:t>
            </a:fld>
            <a:endParaRPr lang="pl-PL"/>
          </a:p>
        </p:txBody>
      </p:sp>
      <p:sp>
        <p:nvSpPr>
          <p:cNvPr id="10" name="Footer Placeholder 9"/>
          <p:cNvSpPr>
            <a:spLocks noGrp="1"/>
          </p:cNvSpPr>
          <p:nvPr>
            <p:ph type="ftr" sz="quarter" idx="11"/>
          </p:nvPr>
        </p:nvSpPr>
        <p:spPr/>
        <p:txBody>
          <a:bodyPr/>
          <a:lstStyle>
            <a:lvl1pPr>
              <a:defRPr/>
            </a:lvl1pPr>
          </a:lstStyle>
          <a:p>
            <a:pPr>
              <a:defRPr/>
            </a:pPr>
            <a:endParaRPr lang="pl-PL"/>
          </a:p>
        </p:txBody>
      </p:sp>
      <p:sp>
        <p:nvSpPr>
          <p:cNvPr id="11" name="Slide Number Placeholder 10"/>
          <p:cNvSpPr>
            <a:spLocks noGrp="1"/>
          </p:cNvSpPr>
          <p:nvPr>
            <p:ph type="sldNum" sz="quarter" idx="12"/>
          </p:nvPr>
        </p:nvSpPr>
        <p:spPr/>
        <p:txBody>
          <a:bodyPr/>
          <a:lstStyle>
            <a:lvl1pPr>
              <a:defRPr/>
            </a:lvl1pPr>
          </a:lstStyle>
          <a:p>
            <a:fld id="{AF89907C-789A-48CB-87AB-A63989360CAF}" type="slidenum">
              <a:rPr lang="pl-PL" altLang="pl-PL"/>
              <a:pPr/>
              <a:t>‹#›</a:t>
            </a:fld>
            <a:endParaRPr lang="pl-PL" altLang="pl-PL"/>
          </a:p>
        </p:txBody>
      </p:sp>
    </p:spTree>
    <p:extLst>
      <p:ext uri="{BB962C8B-B14F-4D97-AF65-F5344CB8AC3E}">
        <p14:creationId xmlns:p14="http://schemas.microsoft.com/office/powerpoint/2010/main" val="543010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5" name="Rectangle 10"/>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8523288" y="6254750"/>
            <a:ext cx="392112" cy="393700"/>
            <a:chOff x="8532189" y="5068824"/>
            <a:chExt cx="393192" cy="393192"/>
          </a:xfrm>
        </p:grpSpPr>
        <p:sp>
          <p:nvSpPr>
            <p:cNvPr id="7" name="Oval 12"/>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766" y="5105400"/>
              <a:ext cx="320039" cy="320040"/>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sk-SK" altLang="en-US"/>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k-SK" noProof="0" smtClean="0"/>
              <a:t>Ak chcete pridať obrázok, kliknite na ikonu</a:t>
            </a:r>
            <a:endParaRPr lang="en-US" noProof="0"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9" name="Date Placeholder 7"/>
          <p:cNvSpPr>
            <a:spLocks noGrp="1"/>
          </p:cNvSpPr>
          <p:nvPr>
            <p:ph type="dt" sz="half" idx="10"/>
          </p:nvPr>
        </p:nvSpPr>
        <p:spPr/>
        <p:txBody>
          <a:bodyPr/>
          <a:lstStyle>
            <a:lvl1pPr>
              <a:defRPr/>
            </a:lvl1pPr>
          </a:lstStyle>
          <a:p>
            <a:pPr>
              <a:defRPr/>
            </a:pPr>
            <a:fld id="{DDAE6C7A-D23F-4D8B-BB12-DB4B302E9381}" type="datetimeFigureOut">
              <a:rPr lang="pl-PL"/>
              <a:pPr>
                <a:defRPr/>
              </a:pPr>
              <a:t>08.10.2019</a:t>
            </a:fld>
            <a:endParaRPr lang="pl-PL"/>
          </a:p>
        </p:txBody>
      </p:sp>
      <p:sp>
        <p:nvSpPr>
          <p:cNvPr id="10" name="Slide Number Placeholder 9"/>
          <p:cNvSpPr>
            <a:spLocks noGrp="1"/>
          </p:cNvSpPr>
          <p:nvPr>
            <p:ph type="sldNum" sz="quarter" idx="11"/>
          </p:nvPr>
        </p:nvSpPr>
        <p:spPr/>
        <p:txBody>
          <a:bodyPr/>
          <a:lstStyle>
            <a:lvl1pPr>
              <a:defRPr/>
            </a:lvl1pPr>
          </a:lstStyle>
          <a:p>
            <a:fld id="{1A242B3C-E14A-4449-B0C1-D29F0968DD97}" type="slidenum">
              <a:rPr lang="pl-PL" altLang="pl-PL"/>
              <a:pPr/>
              <a:t>‹#›</a:t>
            </a:fld>
            <a:endParaRPr lang="pl-PL" altLang="pl-PL"/>
          </a:p>
        </p:txBody>
      </p:sp>
    </p:spTree>
    <p:extLst>
      <p:ext uri="{BB962C8B-B14F-4D97-AF65-F5344CB8AC3E}">
        <p14:creationId xmlns:p14="http://schemas.microsoft.com/office/powerpoint/2010/main" val="906816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1"/>
          <p:cNvGrpSpPr>
            <a:grpSpLocks/>
          </p:cNvGrpSpPr>
          <p:nvPr/>
        </p:nvGrpSpPr>
        <p:grpSpPr bwMode="auto">
          <a:xfrm>
            <a:off x="8523288" y="6254750"/>
            <a:ext cx="392112"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1035" name="Oval 8"/>
            <p:cNvSpPr>
              <a:spLocks noChangeAspect="1"/>
            </p:cNvSpPr>
            <p:nvPr/>
          </p:nvSpPr>
          <p:spPr bwMode="auto">
            <a:xfrm>
              <a:off x="8568766" y="5105400"/>
              <a:ext cx="320039" cy="320040"/>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endParaRPr lang="sk-SK" altLang="en-US"/>
            </a:p>
          </p:txBody>
        </p:sp>
      </p:grpSp>
      <p:sp>
        <p:nvSpPr>
          <p:cNvPr id="2" name="Title Placeholder 1"/>
          <p:cNvSpPr>
            <a:spLocks noGrp="1"/>
          </p:cNvSpPr>
          <p:nvPr>
            <p:ph type="title"/>
          </p:nvPr>
        </p:nvSpPr>
        <p:spPr>
          <a:xfrm>
            <a:off x="685800" y="484188"/>
            <a:ext cx="7772400" cy="1609725"/>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1028" name="Text Placeholder 2"/>
          <p:cNvSpPr>
            <a:spLocks noGrp="1"/>
          </p:cNvSpPr>
          <p:nvPr>
            <p:ph type="body" idx="1"/>
          </p:nvPr>
        </p:nvSpPr>
        <p:spPr bwMode="auto">
          <a:xfrm>
            <a:off x="685800" y="2120900"/>
            <a:ext cx="77724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k-SK" altLang="sk-SK" smtClean="0"/>
              <a:t>Upravte štýl predlohy textu.</a:t>
            </a:r>
          </a:p>
          <a:p>
            <a:pPr lvl="1"/>
            <a:r>
              <a:rPr lang="sk-SK" altLang="sk-SK" smtClean="0"/>
              <a:t>Druhá úroveň</a:t>
            </a:r>
          </a:p>
          <a:p>
            <a:pPr lvl="2"/>
            <a:r>
              <a:rPr lang="sk-SK" altLang="sk-SK" smtClean="0"/>
              <a:t>Tretia úroveň</a:t>
            </a:r>
          </a:p>
          <a:p>
            <a:pPr lvl="3"/>
            <a:r>
              <a:rPr lang="sk-SK" altLang="sk-SK" smtClean="0"/>
              <a:t>Štvrtá úroveň</a:t>
            </a:r>
          </a:p>
          <a:p>
            <a:pPr lvl="4"/>
            <a:r>
              <a:rPr lang="sk-SK" altLang="sk-SK" smtClean="0"/>
              <a:t>Piata úroveň</a:t>
            </a:r>
            <a:endParaRPr lang="en-US" altLang="sk-SK" smtClean="0"/>
          </a:p>
        </p:txBody>
      </p:sp>
      <p:sp>
        <p:nvSpPr>
          <p:cNvPr id="4" name="Date Placeholder 3"/>
          <p:cNvSpPr>
            <a:spLocks noGrp="1"/>
          </p:cNvSpPr>
          <p:nvPr>
            <p:ph type="dt" sz="half" idx="2"/>
          </p:nvPr>
        </p:nvSpPr>
        <p:spPr>
          <a:xfrm>
            <a:off x="5992813" y="6272213"/>
            <a:ext cx="2454275"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pPr>
              <a:defRPr/>
            </a:pPr>
            <a:fld id="{405ADDFC-59E5-459F-BFFB-E931EA071CC3}" type="datetimeFigureOut">
              <a:rPr lang="pl-PL"/>
              <a:pPr>
                <a:defRPr/>
              </a:pPr>
              <a:t>08.10.2019</a:t>
            </a:fld>
            <a:endParaRPr lang="pl-PL"/>
          </a:p>
        </p:txBody>
      </p:sp>
      <p:sp>
        <p:nvSpPr>
          <p:cNvPr id="5" name="Footer Placeholder 4"/>
          <p:cNvSpPr>
            <a:spLocks noGrp="1"/>
          </p:cNvSpPr>
          <p:nvPr>
            <p:ph type="ftr" sz="quarter" idx="3"/>
          </p:nvPr>
        </p:nvSpPr>
        <p:spPr>
          <a:xfrm>
            <a:off x="685800" y="6272213"/>
            <a:ext cx="4745038"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pPr>
              <a:defRPr/>
            </a:pPr>
            <a:endParaRPr lang="pl-PL"/>
          </a:p>
        </p:txBody>
      </p:sp>
      <p:sp>
        <p:nvSpPr>
          <p:cNvPr id="6" name="Slide Number Placeholder 5"/>
          <p:cNvSpPr>
            <a:spLocks noGrp="1"/>
          </p:cNvSpPr>
          <p:nvPr>
            <p:ph type="sldNum" sz="quarter" idx="4"/>
          </p:nvPr>
        </p:nvSpPr>
        <p:spPr>
          <a:xfrm>
            <a:off x="8483600" y="6272213"/>
            <a:ext cx="479425"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fld id="{5B2AB70F-B8D8-40FA-BEE0-AB2FE0928C49}" type="slidenum">
              <a:rPr lang="pl-PL" altLang="pl-PL"/>
              <a:pPr/>
              <a:t>‹#›</a:t>
            </a:fld>
            <a:endParaRPr lang="pl-PL" altLang="pl-PL"/>
          </a:p>
        </p:txBody>
      </p:sp>
    </p:spTree>
  </p:cSld>
  <p:clrMap bg1="lt1" tx1="dk1" bg2="lt2" tx2="dk2" accent1="accent1" accent2="accent2" accent3="accent3" accent4="accent4" accent5="accent5" accent6="accent6" hlink="hlink" folHlink="folHlink"/>
  <p:sldLayoutIdLst>
    <p:sldLayoutId id="2147483763" r:id="rId1"/>
    <p:sldLayoutId id="2147483756" r:id="rId2"/>
    <p:sldLayoutId id="2147483764" r:id="rId3"/>
    <p:sldLayoutId id="2147483757" r:id="rId4"/>
    <p:sldLayoutId id="2147483758" r:id="rId5"/>
    <p:sldLayoutId id="2147483759" r:id="rId6"/>
    <p:sldLayoutId id="2147483760" r:id="rId7"/>
    <p:sldLayoutId id="2147483765" r:id="rId8"/>
    <p:sldLayoutId id="2147483766" r:id="rId9"/>
    <p:sldLayoutId id="2147483761" r:id="rId10"/>
    <p:sldLayoutId id="2147483762" r:id="rId11"/>
  </p:sldLayoutIdLst>
  <p:txStyles>
    <p:titleStyle>
      <a:lvl1pPr algn="l" rtl="0" eaLnBrk="0" fontAlgn="base" hangingPunct="0">
        <a:lnSpc>
          <a:spcPct val="90000"/>
        </a:lnSpc>
        <a:spcBef>
          <a:spcPct val="0"/>
        </a:spcBef>
        <a:spcAft>
          <a:spcPct val="0"/>
        </a:spcAft>
        <a:defRPr sz="4200" kern="1200" cap="all">
          <a:blipFill>
            <a:blip r:embed="rId14">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itchFamily="18" charset="0"/>
        </a:defRPr>
      </a:lvl2pPr>
      <a:lvl3pPr algn="l" rtl="0" eaLnBrk="0" fontAlgn="base" hangingPunct="0">
        <a:lnSpc>
          <a:spcPct val="90000"/>
        </a:lnSpc>
        <a:spcBef>
          <a:spcPct val="0"/>
        </a:spcBef>
        <a:spcAft>
          <a:spcPct val="0"/>
        </a:spcAft>
        <a:defRPr sz="4200">
          <a:solidFill>
            <a:schemeClr val="tx1"/>
          </a:solidFill>
          <a:latin typeface="Rockwell Condensed" pitchFamily="18" charset="0"/>
        </a:defRPr>
      </a:lvl3pPr>
      <a:lvl4pPr algn="l" rtl="0" eaLnBrk="0" fontAlgn="base" hangingPunct="0">
        <a:lnSpc>
          <a:spcPct val="90000"/>
        </a:lnSpc>
        <a:spcBef>
          <a:spcPct val="0"/>
        </a:spcBef>
        <a:spcAft>
          <a:spcPct val="0"/>
        </a:spcAft>
        <a:defRPr sz="4200">
          <a:solidFill>
            <a:schemeClr val="tx1"/>
          </a:solidFill>
          <a:latin typeface="Rockwell Condensed" pitchFamily="18" charset="0"/>
        </a:defRPr>
      </a:lvl4pPr>
      <a:lvl5pPr algn="l" rtl="0" eaLnBrk="0" fontAlgn="base" hangingPunct="0">
        <a:lnSpc>
          <a:spcPct val="90000"/>
        </a:lnSpc>
        <a:spcBef>
          <a:spcPct val="0"/>
        </a:spcBef>
        <a:spcAft>
          <a:spcPct val="0"/>
        </a:spcAft>
        <a:defRPr sz="4200">
          <a:solidFill>
            <a:schemeClr val="tx1"/>
          </a:solidFill>
          <a:latin typeface="Rockwell Condensed" pitchFamily="18" charset="0"/>
        </a:defRPr>
      </a:lvl5pPr>
      <a:lvl6pPr marL="457200" algn="l" rtl="0" fontAlgn="base">
        <a:lnSpc>
          <a:spcPct val="90000"/>
        </a:lnSpc>
        <a:spcBef>
          <a:spcPct val="0"/>
        </a:spcBef>
        <a:spcAft>
          <a:spcPct val="0"/>
        </a:spcAft>
        <a:defRPr sz="4200">
          <a:solidFill>
            <a:schemeClr val="tx1"/>
          </a:solidFill>
          <a:latin typeface="Rockwell Condensed" pitchFamily="18" charset="0"/>
        </a:defRPr>
      </a:lvl6pPr>
      <a:lvl7pPr marL="914400" algn="l" rtl="0" fontAlgn="base">
        <a:lnSpc>
          <a:spcPct val="90000"/>
        </a:lnSpc>
        <a:spcBef>
          <a:spcPct val="0"/>
        </a:spcBef>
        <a:spcAft>
          <a:spcPct val="0"/>
        </a:spcAft>
        <a:defRPr sz="4200">
          <a:solidFill>
            <a:schemeClr val="tx1"/>
          </a:solidFill>
          <a:latin typeface="Rockwell Condensed" pitchFamily="18" charset="0"/>
        </a:defRPr>
      </a:lvl7pPr>
      <a:lvl8pPr marL="1371600" algn="l" rtl="0" fontAlgn="base">
        <a:lnSpc>
          <a:spcPct val="90000"/>
        </a:lnSpc>
        <a:spcBef>
          <a:spcPct val="0"/>
        </a:spcBef>
        <a:spcAft>
          <a:spcPct val="0"/>
        </a:spcAft>
        <a:defRPr sz="4200">
          <a:solidFill>
            <a:schemeClr val="tx1"/>
          </a:solidFill>
          <a:latin typeface="Rockwell Condensed" pitchFamily="18" charset="0"/>
        </a:defRPr>
      </a:lvl8pPr>
      <a:lvl9pPr marL="1828800" algn="l" rtl="0" fontAlgn="base">
        <a:lnSpc>
          <a:spcPct val="90000"/>
        </a:lnSpc>
        <a:spcBef>
          <a:spcPct val="0"/>
        </a:spcBef>
        <a:spcAft>
          <a:spcPct val="0"/>
        </a:spcAft>
        <a:defRPr sz="4200">
          <a:solidFill>
            <a:schemeClr val="tx1"/>
          </a:solidFill>
          <a:latin typeface="Rockwell Condensed"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88669" y="1432223"/>
            <a:ext cx="7915383" cy="3035808"/>
          </a:xfrm>
        </p:spPr>
        <p:txBody>
          <a:bodyPr/>
          <a:lstStyle/>
          <a:p>
            <a:pPr eaLnBrk="1" fontAlgn="auto" hangingPunct="1">
              <a:spcAft>
                <a:spcPts val="0"/>
              </a:spcAft>
              <a:defRPr/>
            </a:pPr>
            <a:r>
              <a:rPr lang="sk-SK" sz="6000" dirty="0" smtClean="0">
                <a:solidFill>
                  <a:srgbClr val="002060"/>
                </a:solidFill>
                <a:effectLst>
                  <a:outerShdw blurRad="38100" dist="38100" dir="2700000" algn="tl">
                    <a:srgbClr val="000000">
                      <a:alpha val="43137"/>
                    </a:srgbClr>
                  </a:outerShdw>
                </a:effectLst>
              </a:rPr>
              <a:t>P</a:t>
            </a:r>
            <a:r>
              <a:rPr lang="en-US" sz="6000" dirty="0" err="1" smtClean="0">
                <a:solidFill>
                  <a:srgbClr val="002060"/>
                </a:solidFill>
                <a:effectLst>
                  <a:outerShdw blurRad="38100" dist="38100" dir="2700000" algn="tl">
                    <a:srgbClr val="000000">
                      <a:alpha val="43137"/>
                    </a:srgbClr>
                  </a:outerShdw>
                </a:effectLst>
              </a:rPr>
              <a:t>rocess</a:t>
            </a:r>
            <a:r>
              <a:rPr lang="en-US" sz="6000" dirty="0" smtClean="0">
                <a:solidFill>
                  <a:srgbClr val="002060"/>
                </a:solidFill>
                <a:effectLst>
                  <a:outerShdw blurRad="38100" dist="38100" dir="2700000" algn="tl">
                    <a:srgbClr val="000000">
                      <a:alpha val="43137"/>
                    </a:srgbClr>
                  </a:outerShdw>
                </a:effectLst>
              </a:rPr>
              <a:t> </a:t>
            </a:r>
            <a:r>
              <a:rPr lang="en-US" sz="6000" dirty="0">
                <a:solidFill>
                  <a:srgbClr val="002060"/>
                </a:solidFill>
                <a:effectLst>
                  <a:outerShdw blurRad="38100" dist="38100" dir="2700000" algn="tl">
                    <a:srgbClr val="000000">
                      <a:alpha val="43137"/>
                    </a:srgbClr>
                  </a:outerShdw>
                </a:effectLst>
              </a:rPr>
              <a:t>of developing transversal </a:t>
            </a:r>
            <a:r>
              <a:rPr lang="sk-SK" sz="6000" dirty="0" err="1" smtClean="0">
                <a:solidFill>
                  <a:srgbClr val="002060"/>
                </a:solidFill>
                <a:effectLst>
                  <a:outerShdw blurRad="38100" dist="38100" dir="2700000" algn="tl">
                    <a:srgbClr val="000000">
                      <a:alpha val="43137"/>
                    </a:srgbClr>
                  </a:outerShdw>
                </a:effectLst>
              </a:rPr>
              <a:t>competences</a:t>
            </a:r>
            <a:r>
              <a:rPr lang="sk-SK" sz="6000" dirty="0" smtClean="0">
                <a:solidFill>
                  <a:srgbClr val="002060"/>
                </a:solidFill>
                <a:effectLst>
                  <a:outerShdw blurRad="38100" dist="38100" dir="2700000" algn="tl">
                    <a:srgbClr val="000000">
                      <a:alpha val="43137"/>
                    </a:srgbClr>
                  </a:outerShdw>
                </a:effectLst>
              </a:rPr>
              <a:t>  </a:t>
            </a:r>
            <a:r>
              <a:rPr lang="sk-SK" sz="6000" dirty="0">
                <a:solidFill>
                  <a:srgbClr val="002060"/>
                </a:solidFill>
                <a:effectLst>
                  <a:outerShdw blurRad="38100" dist="38100" dir="2700000" algn="tl">
                    <a:srgbClr val="000000">
                      <a:alpha val="43137"/>
                    </a:srgbClr>
                  </a:outerShdw>
                </a:effectLst>
              </a:rPr>
              <a:t>at Matej </a:t>
            </a:r>
            <a:r>
              <a:rPr lang="sk-SK" sz="6000" dirty="0" err="1">
                <a:solidFill>
                  <a:srgbClr val="002060"/>
                </a:solidFill>
                <a:effectLst>
                  <a:outerShdw blurRad="38100" dist="38100" dir="2700000" algn="tl">
                    <a:srgbClr val="000000">
                      <a:alpha val="43137"/>
                    </a:srgbClr>
                  </a:outerShdw>
                </a:effectLst>
              </a:rPr>
              <a:t>Bel</a:t>
            </a:r>
            <a:r>
              <a:rPr lang="sk-SK" sz="6000" dirty="0">
                <a:solidFill>
                  <a:srgbClr val="002060"/>
                </a:solidFill>
                <a:effectLst>
                  <a:outerShdw blurRad="38100" dist="38100" dir="2700000" algn="tl">
                    <a:srgbClr val="000000">
                      <a:alpha val="43137"/>
                    </a:srgbClr>
                  </a:outerShdw>
                </a:effectLst>
              </a:rPr>
              <a:t> </a:t>
            </a:r>
            <a:r>
              <a:rPr lang="sk-SK" sz="6000" dirty="0" err="1">
                <a:solidFill>
                  <a:srgbClr val="002060"/>
                </a:solidFill>
                <a:effectLst>
                  <a:outerShdw blurRad="38100" dist="38100" dir="2700000" algn="tl">
                    <a:srgbClr val="000000">
                      <a:alpha val="43137"/>
                    </a:srgbClr>
                  </a:outerShdw>
                </a:effectLst>
              </a:rPr>
              <a:t>University</a:t>
            </a:r>
            <a:r>
              <a:rPr lang="sk-SK" sz="6000" dirty="0">
                <a:solidFill>
                  <a:srgbClr val="002060"/>
                </a:solidFill>
                <a:effectLst>
                  <a:outerShdw blurRad="38100" dist="38100" dir="2700000" algn="tl">
                    <a:srgbClr val="000000">
                      <a:alpha val="43137"/>
                    </a:srgbClr>
                  </a:outerShdw>
                </a:effectLst>
              </a:rPr>
              <a:t> </a:t>
            </a:r>
            <a:endParaRPr lang="sk-SK" sz="6000" dirty="0"/>
          </a:p>
        </p:txBody>
      </p:sp>
      <p:sp>
        <p:nvSpPr>
          <p:cNvPr id="6147" name="Podnadpis 2"/>
          <p:cNvSpPr>
            <a:spLocks noGrp="1"/>
          </p:cNvSpPr>
          <p:nvPr>
            <p:ph type="subTitle" idx="1"/>
          </p:nvPr>
        </p:nvSpPr>
        <p:spPr>
          <a:xfrm>
            <a:off x="801688" y="4389438"/>
            <a:ext cx="6573837" cy="1820862"/>
          </a:xfrm>
        </p:spPr>
        <p:txBody>
          <a:bodyPr/>
          <a:lstStyle/>
          <a:p>
            <a:pPr eaLnBrk="1" hangingPunct="1"/>
            <a:r>
              <a:rPr lang="sk-SK" altLang="sk-SK" smtClean="0"/>
              <a:t>Related to project: </a:t>
            </a:r>
            <a:r>
              <a:rPr lang="en-US" altLang="sk-SK" smtClean="0"/>
              <a:t>THE ACCELERATION METHOD  OF DEVELOPMENT OF TRANSVERSAL COMPETENCES IN STUDENTS’ PRACTICAL TRAINING PROCESS</a:t>
            </a:r>
            <a:endParaRPr lang="sk-SK" altLang="sk-SK" smtClean="0"/>
          </a:p>
          <a:p>
            <a:pPr eaLnBrk="1" hangingPunct="1"/>
            <a:r>
              <a:rPr lang="sk-SK" altLang="sk-SK" smtClean="0"/>
              <a:t>Kamila Borseková</a:t>
            </a:r>
          </a:p>
          <a:p>
            <a:pPr eaLnBrk="1" hangingPunct="1"/>
            <a:r>
              <a:rPr lang="sk-SK" altLang="sk-SK" smtClean="0"/>
              <a:t>Contact: kamila.borsekova@umb.sk</a:t>
            </a:r>
            <a:r>
              <a:rPr lang="en-US" altLang="sk-SK" smtClean="0"/>
              <a:t> </a:t>
            </a:r>
            <a:endParaRPr lang="sk-SK" altLang="sk-SK"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1843088" y="0"/>
            <a:ext cx="7886700" cy="619125"/>
          </a:xfrm>
        </p:spPr>
        <p:txBody>
          <a:bodyPr/>
          <a:lstStyle/>
          <a:p>
            <a:pPr eaLnBrk="1" fontAlgn="auto" hangingPunct="1">
              <a:spcAft>
                <a:spcPts val="0"/>
              </a:spcAft>
              <a:defRPr/>
            </a:pPr>
            <a:r>
              <a:rPr lang="pl-PL" altLang="sk-SK" sz="2400" b="1" smtClean="0"/>
              <a:t>Information about testing at MBU</a:t>
            </a:r>
            <a:endParaRPr lang="sk-SK" altLang="sk-SK" sz="2400" smtClean="0"/>
          </a:p>
        </p:txBody>
      </p:sp>
      <p:graphicFrame>
        <p:nvGraphicFramePr>
          <p:cNvPr id="6" name="Zástupný objekt pre obsah 5"/>
          <p:cNvGraphicFramePr>
            <a:graphicFrameLocks noGrp="1"/>
          </p:cNvGraphicFramePr>
          <p:nvPr>
            <p:ph idx="1"/>
          </p:nvPr>
        </p:nvGraphicFramePr>
        <p:xfrm>
          <a:off x="0" y="544513"/>
          <a:ext cx="9188450" cy="7469187"/>
        </p:xfrm>
        <a:graphic>
          <a:graphicData uri="http://schemas.openxmlformats.org/drawingml/2006/table">
            <a:tbl>
              <a:tblPr/>
              <a:tblGrid>
                <a:gridCol w="4008343">
                  <a:extLst>
                    <a:ext uri="{9D8B030D-6E8A-4147-A177-3AD203B41FA5}"/>
                  </a:extLst>
                </a:gridCol>
                <a:gridCol w="1543022">
                  <a:extLst>
                    <a:ext uri="{9D8B030D-6E8A-4147-A177-3AD203B41FA5}"/>
                  </a:extLst>
                </a:gridCol>
                <a:gridCol w="1988982">
                  <a:extLst>
                    <a:ext uri="{9D8B030D-6E8A-4147-A177-3AD203B41FA5}"/>
                  </a:extLst>
                </a:gridCol>
                <a:gridCol w="1648103">
                  <a:extLst>
                    <a:ext uri="{9D8B030D-6E8A-4147-A177-3AD203B41FA5}"/>
                  </a:extLst>
                </a:gridCol>
              </a:tblGrid>
              <a:tr h="978985">
                <a:tc>
                  <a:txBody>
                    <a:bodyPr/>
                    <a:lstStyle/>
                    <a:p>
                      <a:pPr algn="ctr">
                        <a:spcAft>
                          <a:spcPts val="0"/>
                        </a:spcAft>
                      </a:pPr>
                      <a:r>
                        <a:rPr lang="pl-PL" sz="1500" b="1" dirty="0">
                          <a:solidFill>
                            <a:srgbClr val="C00000"/>
                          </a:solidFill>
                          <a:effectLst/>
                          <a:latin typeface="+mn-lt"/>
                          <a:ea typeface="Arial" panose="020B0604020202020204" pitchFamily="34" charset="0"/>
                          <a:cs typeface="Arial" panose="020B0604020202020204" pitchFamily="34" charset="0"/>
                        </a:rPr>
                        <a:t> </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500" b="1" dirty="0">
                          <a:solidFill>
                            <a:srgbClr val="000000"/>
                          </a:solidFill>
                          <a:effectLst/>
                          <a:latin typeface="+mn-lt"/>
                          <a:ea typeface="Arial" panose="020B0604020202020204" pitchFamily="34" charset="0"/>
                          <a:cs typeface="Arial" panose="020B0604020202020204" pitchFamily="34" charset="0"/>
                        </a:rPr>
                        <a:t>Method I (brainstorming)</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500" b="1">
                          <a:solidFill>
                            <a:srgbClr val="000000"/>
                          </a:solidFill>
                          <a:effectLst/>
                          <a:latin typeface="+mn-lt"/>
                          <a:ea typeface="Arial" panose="020B0604020202020204" pitchFamily="34" charset="0"/>
                          <a:cs typeface="Arial" panose="020B0604020202020204" pitchFamily="34" charset="0"/>
                        </a:rPr>
                        <a:t>Method II (teamwork)</a:t>
                      </a:r>
                      <a:endParaRPr lang="sk-SK" sz="150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b="1" dirty="0">
                          <a:solidFill>
                            <a:srgbClr val="000000"/>
                          </a:solidFill>
                          <a:effectLst/>
                          <a:latin typeface="+mn-lt"/>
                          <a:ea typeface="Arial" panose="020B0604020202020204" pitchFamily="34" charset="0"/>
                          <a:cs typeface="Arial" panose="020B0604020202020204" pitchFamily="34" charset="0"/>
                        </a:rPr>
                        <a:t>Method III (Lecture delivered by eminent speaker)</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11636">
                <a:tc>
                  <a:txBody>
                    <a:bodyPr/>
                    <a:lstStyle/>
                    <a:p>
                      <a:pPr algn="ctr">
                        <a:spcAft>
                          <a:spcPts val="0"/>
                        </a:spcAft>
                      </a:pPr>
                      <a:r>
                        <a:rPr lang="pl-PL" sz="1500" b="1" dirty="0">
                          <a:effectLst/>
                          <a:latin typeface="+mn-lt"/>
                          <a:ea typeface="Arial" panose="020B0604020202020204" pitchFamily="34" charset="0"/>
                          <a:cs typeface="Arial" panose="020B0604020202020204" pitchFamily="34" charset="0"/>
                        </a:rPr>
                        <a:t>Testing start day</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    22. 02. 2017</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 08.03.2017</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a:effectLst/>
                          <a:latin typeface="+mn-lt"/>
                          <a:ea typeface="Arial" panose="020B0604020202020204" pitchFamily="34" charset="0"/>
                          <a:cs typeface="Arial" panose="020B0604020202020204" pitchFamily="34" charset="0"/>
                        </a:rPr>
                        <a:t>22.03.2017</a:t>
                      </a:r>
                      <a:endParaRPr lang="sk-SK" sz="12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11636">
                <a:tc>
                  <a:txBody>
                    <a:bodyPr/>
                    <a:lstStyle/>
                    <a:p>
                      <a:pPr algn="ctr">
                        <a:spcAft>
                          <a:spcPts val="0"/>
                        </a:spcAft>
                      </a:pPr>
                      <a:r>
                        <a:rPr lang="pl-PL" sz="1500" b="1" dirty="0">
                          <a:effectLst/>
                          <a:latin typeface="+mn-lt"/>
                          <a:ea typeface="Arial" panose="020B0604020202020204" pitchFamily="34" charset="0"/>
                          <a:cs typeface="Arial" panose="020B0604020202020204" pitchFamily="34" charset="0"/>
                        </a:rPr>
                        <a:t>Testing start time</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9:05</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9:05</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a:effectLst/>
                          <a:latin typeface="+mn-lt"/>
                          <a:ea typeface="Arial" panose="020B0604020202020204" pitchFamily="34" charset="0"/>
                          <a:cs typeface="Arial" panose="020B0604020202020204" pitchFamily="34" charset="0"/>
                        </a:rPr>
                        <a:t>10:40</a:t>
                      </a:r>
                      <a:endParaRPr lang="sk-SK" sz="12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11636">
                <a:tc>
                  <a:txBody>
                    <a:bodyPr/>
                    <a:lstStyle/>
                    <a:p>
                      <a:pPr algn="ctr">
                        <a:spcAft>
                          <a:spcPts val="0"/>
                        </a:spcAft>
                      </a:pPr>
                      <a:r>
                        <a:rPr lang="pl-PL" sz="1500" b="1" dirty="0">
                          <a:effectLst/>
                          <a:latin typeface="+mn-lt"/>
                          <a:ea typeface="Arial" panose="020B0604020202020204" pitchFamily="34" charset="0"/>
                          <a:cs typeface="Arial" panose="020B0604020202020204" pitchFamily="34" charset="0"/>
                        </a:rPr>
                        <a:t>Testing end day</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       1.03. 2017</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22.3.2017</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28.3.2017</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11636">
                <a:tc>
                  <a:txBody>
                    <a:bodyPr/>
                    <a:lstStyle/>
                    <a:p>
                      <a:pPr algn="ctr">
                        <a:spcAft>
                          <a:spcPts val="0"/>
                        </a:spcAft>
                      </a:pPr>
                      <a:r>
                        <a:rPr lang="pl-PL" sz="1500" b="1" dirty="0">
                          <a:effectLst/>
                          <a:latin typeface="+mn-lt"/>
                          <a:ea typeface="Arial" panose="020B0604020202020204" pitchFamily="34" charset="0"/>
                          <a:cs typeface="Arial" panose="020B0604020202020204" pitchFamily="34" charset="0"/>
                        </a:rPr>
                        <a:t>Testing end time</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12:00</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12:00</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200" b="0" dirty="0">
                          <a:effectLst/>
                          <a:latin typeface="+mn-lt"/>
                          <a:ea typeface="Arial" panose="020B0604020202020204" pitchFamily="34" charset="0"/>
                          <a:cs typeface="Arial" panose="020B0604020202020204" pitchFamily="34" charset="0"/>
                        </a:rPr>
                        <a:t>10:25</a:t>
                      </a:r>
                      <a:endParaRPr lang="sk-SK" sz="12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11636">
                <a:tc>
                  <a:txBody>
                    <a:bodyPr/>
                    <a:lstStyle/>
                    <a:p>
                      <a:pPr algn="ctr">
                        <a:spcAft>
                          <a:spcPts val="0"/>
                        </a:spcAft>
                      </a:pPr>
                      <a:r>
                        <a:rPr lang="pl-PL" sz="1500" b="1" dirty="0">
                          <a:effectLst/>
                          <a:latin typeface="+mn-lt"/>
                          <a:ea typeface="Arial" panose="020B0604020202020204" pitchFamily="34" charset="0"/>
                          <a:cs typeface="Arial" panose="020B0604020202020204" pitchFamily="34" charset="0"/>
                        </a:rPr>
                        <a:t>Duration of testing (min)</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dirty="0">
                          <a:effectLst/>
                          <a:latin typeface="+mn-lt"/>
                          <a:ea typeface="Arial" panose="020B0604020202020204" pitchFamily="34" charset="0"/>
                          <a:cs typeface="Arial" panose="020B0604020202020204" pitchFamily="34" charset="0"/>
                        </a:rPr>
                        <a:t>320</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dirty="0">
                          <a:effectLst/>
                          <a:latin typeface="+mn-lt"/>
                          <a:ea typeface="Arial" panose="020B0604020202020204" pitchFamily="34" charset="0"/>
                          <a:cs typeface="Arial" panose="020B0604020202020204" pitchFamily="34" charset="0"/>
                        </a:rPr>
                        <a:t>320</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a:effectLst/>
                          <a:latin typeface="+mn-lt"/>
                          <a:ea typeface="Arial" panose="020B0604020202020204" pitchFamily="34" charset="0"/>
                          <a:cs typeface="Arial" panose="020B0604020202020204" pitchFamily="34" charset="0"/>
                        </a:rPr>
                        <a:t>160</a:t>
                      </a:r>
                      <a:endParaRPr lang="sk-SK" sz="13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61433">
                <a:tc>
                  <a:txBody>
                    <a:bodyPr/>
                    <a:lstStyle/>
                    <a:p>
                      <a:pPr algn="ctr">
                        <a:spcAft>
                          <a:spcPts val="0"/>
                        </a:spcAft>
                      </a:pPr>
                      <a:r>
                        <a:rPr lang="en-US" sz="1500" b="1" dirty="0">
                          <a:effectLst/>
                          <a:latin typeface="+mn-lt"/>
                          <a:ea typeface="Arial" panose="020B0604020202020204" pitchFamily="34" charset="0"/>
                          <a:cs typeface="Arial" panose="020B0604020202020204" pitchFamily="34" charset="0"/>
                        </a:rPr>
                        <a:t>Number of meetings with students</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dirty="0">
                          <a:effectLst/>
                          <a:latin typeface="+mn-lt"/>
                          <a:ea typeface="Arial" panose="020B0604020202020204" pitchFamily="34" charset="0"/>
                          <a:cs typeface="Arial" panose="020B0604020202020204" pitchFamily="34" charset="0"/>
                        </a:rPr>
                        <a:t>2</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dirty="0">
                          <a:effectLst/>
                          <a:latin typeface="+mn-lt"/>
                          <a:ea typeface="Arial" panose="020B0604020202020204" pitchFamily="34" charset="0"/>
                          <a:cs typeface="Arial" panose="020B0604020202020204" pitchFamily="34" charset="0"/>
                        </a:rPr>
                        <a:t>2</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dirty="0">
                          <a:effectLst/>
                          <a:latin typeface="+mn-lt"/>
                          <a:ea typeface="Arial" panose="020B0604020202020204" pitchFamily="34" charset="0"/>
                          <a:cs typeface="Arial" panose="020B0604020202020204" pitchFamily="34" charset="0"/>
                        </a:rPr>
                        <a:t>2</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11636">
                <a:tc>
                  <a:txBody>
                    <a:bodyPr/>
                    <a:lstStyle/>
                    <a:p>
                      <a:pPr algn="ctr">
                        <a:spcAft>
                          <a:spcPts val="0"/>
                        </a:spcAft>
                      </a:pPr>
                      <a:r>
                        <a:rPr lang="pl-PL" sz="1500" b="1" dirty="0">
                          <a:effectLst/>
                          <a:latin typeface="+mn-lt"/>
                          <a:ea typeface="Arial" panose="020B0604020202020204" pitchFamily="34" charset="0"/>
                          <a:cs typeface="Arial" panose="020B0604020202020204" pitchFamily="34" charset="0"/>
                        </a:rPr>
                        <a:t>Number of dean’s groups</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a:effectLst/>
                          <a:latin typeface="+mn-lt"/>
                          <a:ea typeface="Arial" panose="020B0604020202020204" pitchFamily="34" charset="0"/>
                          <a:cs typeface="Arial" panose="020B0604020202020204" pitchFamily="34" charset="0"/>
                        </a:rPr>
                        <a:t>3</a:t>
                      </a:r>
                      <a:endParaRPr lang="sk-SK" sz="13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dirty="0">
                          <a:effectLst/>
                          <a:latin typeface="+mn-lt"/>
                          <a:ea typeface="Arial" panose="020B0604020202020204" pitchFamily="34" charset="0"/>
                          <a:cs typeface="Arial" panose="020B0604020202020204" pitchFamily="34" charset="0"/>
                        </a:rPr>
                        <a:t>3</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dirty="0">
                          <a:effectLst/>
                          <a:latin typeface="+mn-lt"/>
                          <a:ea typeface="Arial" panose="020B0604020202020204" pitchFamily="34" charset="0"/>
                          <a:cs typeface="Arial" panose="020B0604020202020204" pitchFamily="34" charset="0"/>
                        </a:rPr>
                        <a:t>3</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53231">
                <a:tc>
                  <a:txBody>
                    <a:bodyPr/>
                    <a:lstStyle/>
                    <a:p>
                      <a:pPr algn="ctr">
                        <a:spcAft>
                          <a:spcPts val="0"/>
                        </a:spcAft>
                      </a:pPr>
                      <a:r>
                        <a:rPr lang="fr-FR" sz="1500" b="1" dirty="0">
                          <a:effectLst/>
                          <a:latin typeface="+mn-lt"/>
                          <a:ea typeface="Times New Roman" panose="02020603050405020304" pitchFamily="18" charset="0"/>
                          <a:cs typeface="Arial" panose="020B0604020202020204" pitchFamily="34" charset="0"/>
                        </a:rPr>
                        <a:t>Number of test groups </a:t>
                      </a:r>
                      <a:r>
                        <a:rPr lang="fr-FR" sz="1500" b="1" dirty="0" smtClean="0">
                          <a:effectLst/>
                          <a:latin typeface="+mn-lt"/>
                          <a:ea typeface="Times New Roman" panose="02020603050405020304" pitchFamily="18" charset="0"/>
                          <a:cs typeface="Arial" panose="020B0604020202020204" pitchFamily="34" charset="0"/>
                        </a:rPr>
                        <a:t>during</a:t>
                      </a:r>
                      <a:r>
                        <a:rPr lang="sk-SK" sz="1500" b="1" baseline="0" dirty="0" smtClean="0">
                          <a:effectLst/>
                          <a:latin typeface="+mn-lt"/>
                          <a:ea typeface="Times New Roman" panose="02020603050405020304" pitchFamily="18" charset="0"/>
                          <a:cs typeface="Arial" panose="020B0604020202020204" pitchFamily="34" charset="0"/>
                        </a:rPr>
                        <a:t> </a:t>
                      </a:r>
                      <a:r>
                        <a:rPr lang="fr-FR" sz="1500" b="1" dirty="0" smtClean="0">
                          <a:effectLst/>
                          <a:latin typeface="+mn-lt"/>
                          <a:ea typeface="Times New Roman" panose="02020603050405020304" pitchFamily="18" charset="0"/>
                          <a:cs typeface="Arial" panose="020B0604020202020204" pitchFamily="34" charset="0"/>
                        </a:rPr>
                        <a:t>a </a:t>
                      </a:r>
                      <a:r>
                        <a:rPr lang="fr-FR" sz="1500" b="1" dirty="0">
                          <a:effectLst/>
                          <a:latin typeface="+mn-lt"/>
                          <a:ea typeface="Times New Roman" panose="02020603050405020304" pitchFamily="18" charset="0"/>
                          <a:cs typeface="Arial" panose="020B0604020202020204" pitchFamily="34" charset="0"/>
                        </a:rPr>
                        <a:t>meeting</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a:effectLst/>
                          <a:latin typeface="+mn-lt"/>
                          <a:ea typeface="Arial" panose="020B0604020202020204" pitchFamily="34" charset="0"/>
                          <a:cs typeface="Arial" panose="020B0604020202020204" pitchFamily="34" charset="0"/>
                        </a:rPr>
                        <a:t> 3</a:t>
                      </a:r>
                      <a:endParaRPr lang="sk-SK" sz="13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dirty="0">
                          <a:effectLst/>
                          <a:latin typeface="+mn-lt"/>
                          <a:ea typeface="Arial" panose="020B0604020202020204" pitchFamily="34" charset="0"/>
                          <a:cs typeface="Arial" panose="020B0604020202020204" pitchFamily="34" charset="0"/>
                        </a:rPr>
                        <a:t> 3</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dirty="0">
                          <a:effectLst/>
                          <a:latin typeface="+mn-lt"/>
                          <a:ea typeface="Arial" panose="020B0604020202020204" pitchFamily="34" charset="0"/>
                          <a:cs typeface="Arial" panose="020B0604020202020204" pitchFamily="34" charset="0"/>
                        </a:rPr>
                        <a:t> 3</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41068">
                <a:tc>
                  <a:txBody>
                    <a:bodyPr/>
                    <a:lstStyle/>
                    <a:p>
                      <a:pPr algn="ctr">
                        <a:spcAft>
                          <a:spcPts val="0"/>
                        </a:spcAft>
                      </a:pPr>
                      <a:r>
                        <a:rPr lang="fr-FR" sz="1500" b="1" dirty="0">
                          <a:effectLst/>
                          <a:latin typeface="+mn-lt"/>
                          <a:ea typeface="Times New Roman" panose="02020603050405020304" pitchFamily="18" charset="0"/>
                          <a:cs typeface="Arial" panose="020B0604020202020204" pitchFamily="34" charset="0"/>
                        </a:rPr>
                        <a:t>Average size of test groups during </a:t>
                      </a:r>
                      <a:r>
                        <a:rPr lang="fr-FR" sz="1500" b="1" dirty="0" smtClean="0">
                          <a:effectLst/>
                          <a:latin typeface="+mn-lt"/>
                          <a:ea typeface="Times New Roman" panose="02020603050405020304" pitchFamily="18" charset="0"/>
                          <a:cs typeface="Arial" panose="020B0604020202020204" pitchFamily="34" charset="0"/>
                        </a:rPr>
                        <a:t>a </a:t>
                      </a:r>
                      <a:r>
                        <a:rPr lang="fr-FR" sz="1500" b="1" dirty="0">
                          <a:effectLst/>
                          <a:latin typeface="+mn-lt"/>
                          <a:ea typeface="Times New Roman" panose="02020603050405020304" pitchFamily="18" charset="0"/>
                          <a:cs typeface="Arial" panose="020B0604020202020204" pitchFamily="34" charset="0"/>
                        </a:rPr>
                        <a:t>meeting</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a:solidFill>
                            <a:srgbClr val="000000"/>
                          </a:solidFill>
                          <a:effectLst/>
                          <a:latin typeface="+mn-lt"/>
                          <a:ea typeface="Arial" panose="020B0604020202020204" pitchFamily="34" charset="0"/>
                          <a:cs typeface="Arial" panose="020B0604020202020204" pitchFamily="34" charset="0"/>
                        </a:rPr>
                        <a:t>11,5 (11 and 12)</a:t>
                      </a:r>
                      <a:endParaRPr lang="sk-SK" sz="13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a:solidFill>
                            <a:srgbClr val="000000"/>
                          </a:solidFill>
                          <a:effectLst/>
                          <a:latin typeface="+mn-lt"/>
                          <a:ea typeface="Arial" panose="020B0604020202020204" pitchFamily="34" charset="0"/>
                          <a:cs typeface="Arial" panose="020B0604020202020204" pitchFamily="34" charset="0"/>
                        </a:rPr>
                        <a:t>11,5 (11 and 12)</a:t>
                      </a:r>
                      <a:endParaRPr lang="sk-SK" sz="13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dirty="0">
                          <a:solidFill>
                            <a:srgbClr val="000000"/>
                          </a:solidFill>
                          <a:effectLst/>
                          <a:latin typeface="+mn-lt"/>
                          <a:ea typeface="Arial" panose="020B0604020202020204" pitchFamily="34" charset="0"/>
                          <a:cs typeface="Arial" panose="020B0604020202020204" pitchFamily="34" charset="0"/>
                        </a:rPr>
                        <a:t>11,5 (11 and 12)</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11636">
                <a:tc>
                  <a:txBody>
                    <a:bodyPr/>
                    <a:lstStyle/>
                    <a:p>
                      <a:pPr algn="ctr">
                        <a:spcAft>
                          <a:spcPts val="0"/>
                        </a:spcAft>
                      </a:pPr>
                      <a:r>
                        <a:rPr lang="fr-FR" sz="1500" b="1" dirty="0">
                          <a:effectLst/>
                          <a:latin typeface="+mn-lt"/>
                          <a:ea typeface="Times New Roman" panose="02020603050405020304" pitchFamily="18" charset="0"/>
                          <a:cs typeface="Arial" panose="020B0604020202020204" pitchFamily="34" charset="0"/>
                        </a:rPr>
                        <a:t>Number of instructors</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a:effectLst/>
                          <a:latin typeface="+mn-lt"/>
                          <a:ea typeface="Arial" panose="020B0604020202020204" pitchFamily="34" charset="0"/>
                          <a:cs typeface="Arial" panose="020B0604020202020204" pitchFamily="34" charset="0"/>
                        </a:rPr>
                        <a:t>2</a:t>
                      </a:r>
                      <a:endParaRPr lang="sk-SK" sz="13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a:effectLst/>
                          <a:latin typeface="+mn-lt"/>
                          <a:ea typeface="Arial" panose="020B0604020202020204" pitchFamily="34" charset="0"/>
                          <a:cs typeface="Arial" panose="020B0604020202020204" pitchFamily="34" charset="0"/>
                        </a:rPr>
                        <a:t>2</a:t>
                      </a:r>
                      <a:endParaRPr lang="sk-SK" sz="13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dirty="0">
                          <a:effectLst/>
                          <a:latin typeface="+mn-lt"/>
                          <a:ea typeface="Arial" panose="020B0604020202020204" pitchFamily="34" charset="0"/>
                          <a:cs typeface="Arial" panose="020B0604020202020204" pitchFamily="34" charset="0"/>
                        </a:rPr>
                        <a:t>2</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528420">
                <a:tc>
                  <a:txBody>
                    <a:bodyPr/>
                    <a:lstStyle/>
                    <a:p>
                      <a:pPr algn="ctr">
                        <a:spcAft>
                          <a:spcPts val="0"/>
                        </a:spcAft>
                      </a:pPr>
                      <a:r>
                        <a:rPr lang="fr-FR" sz="1500" b="1" dirty="0">
                          <a:effectLst/>
                          <a:latin typeface="+mn-lt"/>
                          <a:ea typeface="Times New Roman" panose="02020603050405020304" pitchFamily="18" charset="0"/>
                          <a:cs typeface="Arial" panose="020B0604020202020204" pitchFamily="34" charset="0"/>
                        </a:rPr>
                        <a:t>Number of </a:t>
                      </a:r>
                      <a:r>
                        <a:rPr lang="fr-FR" sz="1500" b="1" dirty="0" smtClean="0">
                          <a:effectLst/>
                          <a:latin typeface="+mn-lt"/>
                          <a:ea typeface="Times New Roman" panose="02020603050405020304" pitchFamily="18" charset="0"/>
                          <a:cs typeface="Arial" panose="020B0604020202020204" pitchFamily="34" charset="0"/>
                        </a:rPr>
                        <a:t>courses</a:t>
                      </a:r>
                      <a:r>
                        <a:rPr lang="sk-SK" sz="1500" b="1" baseline="0" dirty="0" smtClean="0">
                          <a:effectLst/>
                          <a:latin typeface="+mn-lt"/>
                          <a:ea typeface="Times New Roman" panose="02020603050405020304" pitchFamily="18" charset="0"/>
                          <a:cs typeface="Arial" panose="020B0604020202020204" pitchFamily="34" charset="0"/>
                        </a:rPr>
                        <a:t> </a:t>
                      </a:r>
                      <a:r>
                        <a:rPr lang="fr-FR" sz="1500" b="1" dirty="0" smtClean="0">
                          <a:effectLst/>
                          <a:latin typeface="+mn-lt"/>
                          <a:ea typeface="Times New Roman" panose="02020603050405020304" pitchFamily="18" charset="0"/>
                          <a:cs typeface="Arial" panose="020B0604020202020204" pitchFamily="34" charset="0"/>
                        </a:rPr>
                        <a:t>where </a:t>
                      </a:r>
                      <a:r>
                        <a:rPr lang="fr-FR" sz="1500" b="1" dirty="0">
                          <a:effectLst/>
                          <a:latin typeface="+mn-lt"/>
                          <a:ea typeface="Times New Roman" panose="02020603050405020304" pitchFamily="18" charset="0"/>
                          <a:cs typeface="Arial" panose="020B0604020202020204" pitchFamily="34" charset="0"/>
                        </a:rPr>
                        <a:t>methods were tested</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b="0">
                          <a:solidFill>
                            <a:srgbClr val="000000"/>
                          </a:solidFill>
                          <a:effectLst/>
                          <a:latin typeface="+mn-lt"/>
                          <a:ea typeface="Arial" panose="020B0604020202020204" pitchFamily="34" charset="0"/>
                          <a:cs typeface="Arial" panose="020B0604020202020204" pitchFamily="34" charset="0"/>
                        </a:rPr>
                        <a:t> </a:t>
                      </a:r>
                      <a:r>
                        <a:rPr lang="pl-PL" sz="1300" b="0">
                          <a:solidFill>
                            <a:srgbClr val="000000"/>
                          </a:solidFill>
                          <a:effectLst/>
                          <a:latin typeface="+mn-lt"/>
                          <a:ea typeface="Arial" panose="020B0604020202020204" pitchFamily="34" charset="0"/>
                          <a:cs typeface="Arial" panose="020B0604020202020204" pitchFamily="34" charset="0"/>
                        </a:rPr>
                        <a:t>1</a:t>
                      </a:r>
                      <a:endParaRPr lang="sk-SK" sz="13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a:solidFill>
                            <a:srgbClr val="000000"/>
                          </a:solidFill>
                          <a:effectLst/>
                          <a:latin typeface="+mn-lt"/>
                          <a:ea typeface="Arial" panose="020B0604020202020204" pitchFamily="34" charset="0"/>
                          <a:cs typeface="Arial" panose="020B0604020202020204" pitchFamily="34" charset="0"/>
                        </a:rPr>
                        <a:t> 1</a:t>
                      </a:r>
                      <a:endParaRPr lang="sk-SK" sz="1300" b="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300" b="0" dirty="0">
                          <a:solidFill>
                            <a:srgbClr val="000000"/>
                          </a:solidFill>
                          <a:effectLst/>
                          <a:latin typeface="+mn-lt"/>
                          <a:ea typeface="Arial" panose="020B0604020202020204" pitchFamily="34" charset="0"/>
                          <a:cs typeface="Arial" panose="020B0604020202020204" pitchFamily="34" charset="0"/>
                        </a:rPr>
                        <a:t> 1</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2101326">
                <a:tc>
                  <a:txBody>
                    <a:bodyPr/>
                    <a:lstStyle/>
                    <a:p>
                      <a:pPr algn="ctr">
                        <a:spcAft>
                          <a:spcPts val="0"/>
                        </a:spcAft>
                      </a:pPr>
                      <a:r>
                        <a:rPr lang="fr-FR" sz="1500" b="1" dirty="0">
                          <a:effectLst/>
                          <a:latin typeface="+mn-lt"/>
                          <a:ea typeface="Times New Roman" panose="02020603050405020304" pitchFamily="18" charset="0"/>
                          <a:cs typeface="Arial" panose="020B0604020202020204" pitchFamily="34" charset="0"/>
                        </a:rPr>
                        <a:t>Type of activity</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b="0" dirty="0">
                          <a:solidFill>
                            <a:srgbClr val="000000"/>
                          </a:solidFill>
                          <a:effectLst/>
                          <a:latin typeface="+mn-lt"/>
                          <a:ea typeface="Arial" panose="020B0604020202020204" pitchFamily="34" charset="0"/>
                          <a:cs typeface="Arial" panose="020B0604020202020204" pitchFamily="34" charset="0"/>
                        </a:rPr>
                        <a:t>Demand  in tourism market, Attractiveness’ of tourism destination </a:t>
                      </a:r>
                      <a:endParaRPr lang="sk-SK" sz="15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b="0" dirty="0">
                          <a:solidFill>
                            <a:srgbClr val="000000"/>
                          </a:solidFill>
                          <a:effectLst/>
                          <a:latin typeface="+mn-lt"/>
                          <a:ea typeface="Arial" panose="020B0604020202020204" pitchFamily="34" charset="0"/>
                          <a:cs typeface="Arial" panose="020B0604020202020204" pitchFamily="34" charset="0"/>
                        </a:rPr>
                        <a:t>On-line communication of tourism destination</a:t>
                      </a:r>
                      <a:endParaRPr lang="sk-SK" sz="1500" b="0" dirty="0">
                        <a:effectLst/>
                        <a:latin typeface="+mn-lt"/>
                        <a:ea typeface="Times New Roman" panose="02020603050405020304" pitchFamily="18" charset="0"/>
                      </a:endParaRPr>
                    </a:p>
                    <a:p>
                      <a:pPr algn="ctr">
                        <a:spcAft>
                          <a:spcPts val="0"/>
                        </a:spcAft>
                      </a:pPr>
                      <a:r>
                        <a:rPr lang="en-US" sz="1500" b="0" dirty="0">
                          <a:solidFill>
                            <a:srgbClr val="000000"/>
                          </a:solidFill>
                          <a:effectLst/>
                          <a:latin typeface="+mn-lt"/>
                          <a:ea typeface="Arial" panose="020B0604020202020204" pitchFamily="34" charset="0"/>
                          <a:cs typeface="Arial" panose="020B0604020202020204" pitchFamily="34" charset="0"/>
                        </a:rPr>
                        <a:t>Organizing events as a factor to overcome seasonality</a:t>
                      </a:r>
                      <a:endParaRPr lang="sk-SK" sz="1500" b="0" dirty="0">
                        <a:effectLst/>
                        <a:latin typeface="+mn-lt"/>
                        <a:ea typeface="Times New Roman" panose="02020603050405020304" pitchFamily="18" charset="0"/>
                      </a:endParaRPr>
                    </a:p>
                    <a:p>
                      <a:pPr algn="ctr">
                        <a:spcAft>
                          <a:spcPts val="0"/>
                        </a:spcAft>
                      </a:pPr>
                      <a:r>
                        <a:rPr lang="en-US" sz="1500" b="0" dirty="0">
                          <a:solidFill>
                            <a:srgbClr val="000000"/>
                          </a:solidFill>
                          <a:effectLst/>
                          <a:latin typeface="+mn-lt"/>
                          <a:ea typeface="Arial" panose="020B0604020202020204" pitchFamily="34" charset="0"/>
                          <a:cs typeface="Arial" panose="020B0604020202020204" pitchFamily="34" charset="0"/>
                        </a:rPr>
                        <a:t>Analyzing visitor survey as a best practice example</a:t>
                      </a:r>
                      <a:endParaRPr lang="sk-SK" sz="15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500" b="0" dirty="0">
                          <a:solidFill>
                            <a:srgbClr val="000000"/>
                          </a:solidFill>
                          <a:effectLst/>
                          <a:latin typeface="+mn-lt"/>
                          <a:ea typeface="Arial" panose="020B0604020202020204" pitchFamily="34" charset="0"/>
                          <a:cs typeface="Arial" panose="020B0604020202020204" pitchFamily="34" charset="0"/>
                        </a:rPr>
                        <a:t>Practical aspects of destination management at regional level</a:t>
                      </a:r>
                      <a:endParaRPr lang="sk-SK" sz="1500" b="0" dirty="0">
                        <a:effectLst/>
                        <a:latin typeface="+mn-lt"/>
                        <a:ea typeface="Times New Roman" panose="02020603050405020304" pitchFamily="18" charset="0"/>
                      </a:endParaRPr>
                    </a:p>
                    <a:p>
                      <a:pPr algn="ctr">
                        <a:spcAft>
                          <a:spcPts val="0"/>
                        </a:spcAft>
                      </a:pPr>
                      <a:r>
                        <a:rPr lang="en-US" sz="1500" b="0" dirty="0">
                          <a:solidFill>
                            <a:srgbClr val="000000"/>
                          </a:solidFill>
                          <a:effectLst/>
                          <a:latin typeface="+mn-lt"/>
                          <a:ea typeface="Arial" panose="020B0604020202020204" pitchFamily="34" charset="0"/>
                          <a:cs typeface="Arial" panose="020B0604020202020204" pitchFamily="34" charset="0"/>
                        </a:rPr>
                        <a:t>Tax policy in tourism</a:t>
                      </a:r>
                      <a:endParaRPr lang="sk-SK" sz="15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311636">
                <a:tc>
                  <a:txBody>
                    <a:bodyPr/>
                    <a:lstStyle/>
                    <a:p>
                      <a:pPr algn="ctr">
                        <a:spcAft>
                          <a:spcPts val="0"/>
                        </a:spcAft>
                      </a:pPr>
                      <a:r>
                        <a:rPr lang="fr-FR" sz="1500" b="1" dirty="0">
                          <a:effectLst/>
                          <a:latin typeface="+mn-lt"/>
                          <a:ea typeface="Times New Roman" panose="02020603050405020304" pitchFamily="18" charset="0"/>
                          <a:cs typeface="Arial" panose="020B0604020202020204" pitchFamily="34" charset="0"/>
                        </a:rPr>
                        <a:t>Language of communication</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spcAft>
                          <a:spcPts val="0"/>
                        </a:spcAft>
                      </a:pPr>
                      <a:r>
                        <a:rPr lang="pl-PL" sz="1300" b="0" dirty="0">
                          <a:solidFill>
                            <a:srgbClr val="000000"/>
                          </a:solidFill>
                          <a:effectLst/>
                          <a:latin typeface="+mn-lt"/>
                          <a:ea typeface="Arial" panose="020B0604020202020204" pitchFamily="34" charset="0"/>
                          <a:cs typeface="Arial" panose="020B0604020202020204" pitchFamily="34" charset="0"/>
                        </a:rPr>
                        <a:t>Slovak</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k-SK"/>
                    </a:p>
                  </a:txBody>
                  <a:tcPr/>
                </a:tc>
                <a:tc hMerge="1">
                  <a:txBody>
                    <a:bodyPr/>
                    <a:lstStyle/>
                    <a:p>
                      <a:endParaRPr lang="sk-SK"/>
                    </a:p>
                  </a:txBody>
                  <a:tcPr/>
                </a:tc>
                <a:extLst>
                  <a:ext uri="{0D108BD9-81ED-4DB2-BD59-A6C34878D82A}"/>
                </a:extLst>
              </a:tr>
              <a:tr h="311636">
                <a:tc>
                  <a:txBody>
                    <a:bodyPr/>
                    <a:lstStyle/>
                    <a:p>
                      <a:pPr algn="ctr">
                        <a:spcAft>
                          <a:spcPts val="0"/>
                        </a:spcAft>
                      </a:pPr>
                      <a:r>
                        <a:rPr lang="fr-FR" sz="1500" b="1" dirty="0">
                          <a:effectLst/>
                          <a:latin typeface="+mn-lt"/>
                          <a:ea typeface="Times New Roman" panose="02020603050405020304" pitchFamily="18" charset="0"/>
                          <a:cs typeface="Arial" panose="020B0604020202020204" pitchFamily="34" charset="0"/>
                        </a:rPr>
                        <a:t>Nationality of testers</a:t>
                      </a:r>
                      <a:endParaRPr lang="sk-SK" sz="150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spcAft>
                          <a:spcPts val="0"/>
                        </a:spcAft>
                      </a:pPr>
                      <a:r>
                        <a:rPr lang="pl-PL" sz="1300" b="0" dirty="0">
                          <a:solidFill>
                            <a:srgbClr val="000000"/>
                          </a:solidFill>
                          <a:effectLst/>
                          <a:latin typeface="+mn-lt"/>
                          <a:ea typeface="Arial" panose="020B0604020202020204" pitchFamily="34" charset="0"/>
                          <a:cs typeface="Arial" panose="020B0604020202020204" pitchFamily="34" charset="0"/>
                        </a:rPr>
                        <a:t>Slovak</a:t>
                      </a:r>
                      <a:endParaRPr lang="sk-SK" sz="1300" b="0" dirty="0">
                        <a:effectLst/>
                        <a:latin typeface="+mn-lt"/>
                        <a:ea typeface="Times New Roman" panose="02020603050405020304" pitchFamily="18" charset="0"/>
                      </a:endParaRPr>
                    </a:p>
                  </a:txBody>
                  <a:tcPr marL="36944" marR="36944" marT="38928" marB="3892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k-SK"/>
                    </a:p>
                  </a:txBody>
                  <a:tcPr/>
                </a:tc>
                <a:tc hMerge="1">
                  <a:txBody>
                    <a:bodyPr/>
                    <a:lstStyle/>
                    <a:p>
                      <a:endParaRPr lang="sk-SK"/>
                    </a:p>
                  </a:txBody>
                  <a:tcPr/>
                </a:tc>
                <a:extLst>
                  <a:ext uri="{0D108BD9-81ED-4DB2-BD59-A6C34878D82A}"/>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adpis 1"/>
          <p:cNvSpPr>
            <a:spLocks noGrp="1"/>
          </p:cNvSpPr>
          <p:nvPr>
            <p:ph type="title"/>
          </p:nvPr>
        </p:nvSpPr>
        <p:spPr>
          <a:xfrm>
            <a:off x="628650" y="365125"/>
            <a:ext cx="8266113" cy="773113"/>
          </a:xfrm>
        </p:spPr>
        <p:txBody>
          <a:bodyPr>
            <a:normAutofit fontScale="90000"/>
          </a:bodyPr>
          <a:lstStyle/>
          <a:p>
            <a:pPr eaLnBrk="1" fontAlgn="auto" hangingPunct="1">
              <a:spcAft>
                <a:spcPts val="0"/>
              </a:spcAft>
              <a:defRPr/>
            </a:pPr>
            <a:r>
              <a:rPr lang="en-US" altLang="sk-SK" sz="2800" b="1" dirty="0" smtClean="0">
                <a:effectLst>
                  <a:outerShdw blurRad="38100" dist="38100" dir="2700000" algn="tl">
                    <a:srgbClr val="000000">
                      <a:alpha val="43137"/>
                    </a:srgbClr>
                  </a:outerShdw>
                </a:effectLst>
              </a:rPr>
              <a:t>The evolution of transversal skills level of the students in practical teaching process (the level of acquired skills)</a:t>
            </a:r>
            <a:endParaRPr lang="en-US" altLang="sk-SK" sz="2800" dirty="0" smtClean="0">
              <a:effectLst>
                <a:outerShdw blurRad="38100" dist="38100" dir="2700000" algn="tl">
                  <a:srgbClr val="000000">
                    <a:alpha val="43137"/>
                  </a:srgbClr>
                </a:outerShdw>
              </a:effectLst>
            </a:endParaRPr>
          </a:p>
        </p:txBody>
      </p:sp>
      <p:sp>
        <p:nvSpPr>
          <p:cNvPr id="6147" name="Zástupný symbol obsahu 1"/>
          <p:cNvSpPr>
            <a:spLocks noGrp="1"/>
          </p:cNvSpPr>
          <p:nvPr>
            <p:ph idx="1"/>
          </p:nvPr>
        </p:nvSpPr>
        <p:spPr>
          <a:xfrm>
            <a:off x="490538" y="3225800"/>
            <a:ext cx="8507412" cy="2846388"/>
          </a:xfrm>
        </p:spPr>
        <p:txBody>
          <a:bodyPr rtlCol="0">
            <a:normAutofit lnSpcReduction="10000"/>
          </a:bodyPr>
          <a:lstStyle/>
          <a:p>
            <a:pPr marL="182880" indent="-182880" eaLnBrk="1" fontAlgn="auto" hangingPunct="1">
              <a:spcAft>
                <a:spcPts val="0"/>
              </a:spcAft>
              <a:buClr>
                <a:schemeClr val="accent1">
                  <a:lumMod val="75000"/>
                </a:schemeClr>
              </a:buClr>
              <a:defRPr/>
            </a:pPr>
            <a:r>
              <a:rPr lang="en-US" altLang="sk-SK" sz="2400" smtClean="0"/>
              <a:t>Table shows difference between level of skills before implementation of practical teaching methods and after its implementation </a:t>
            </a:r>
          </a:p>
          <a:p>
            <a:pPr marL="182880" indent="-182880" eaLnBrk="1" fontAlgn="auto" hangingPunct="1">
              <a:spcAft>
                <a:spcPts val="0"/>
              </a:spcAft>
              <a:buClr>
                <a:schemeClr val="accent1">
                  <a:lumMod val="75000"/>
                </a:schemeClr>
              </a:buClr>
              <a:defRPr/>
            </a:pPr>
            <a:r>
              <a:rPr lang="en-US" altLang="sk-SK" sz="2400" smtClean="0"/>
              <a:t>The highest increase is visible </a:t>
            </a:r>
            <a:r>
              <a:rPr lang="sk-SK" altLang="sk-SK" sz="2400" smtClean="0"/>
              <a:t>in skill</a:t>
            </a:r>
            <a:r>
              <a:rPr lang="en-US" altLang="sk-SK" sz="2400" smtClean="0"/>
              <a:t> creativity and the lowest </a:t>
            </a:r>
            <a:r>
              <a:rPr lang="sk-SK" altLang="sk-SK" sz="2400" smtClean="0"/>
              <a:t>in</a:t>
            </a:r>
            <a:r>
              <a:rPr lang="en-US" altLang="sk-SK" sz="2400" smtClean="0"/>
              <a:t> communicativeness</a:t>
            </a:r>
          </a:p>
          <a:p>
            <a:pPr marL="182880" indent="-182880" eaLnBrk="1" fontAlgn="auto" hangingPunct="1">
              <a:spcAft>
                <a:spcPts val="0"/>
              </a:spcAft>
              <a:buClr>
                <a:schemeClr val="accent1">
                  <a:lumMod val="75000"/>
                </a:schemeClr>
              </a:buClr>
              <a:defRPr/>
            </a:pPr>
            <a:r>
              <a:rPr lang="en-US" altLang="sk-SK" sz="2400" smtClean="0"/>
              <a:t>Overall, there is significant increase in all transversal competences after implementation of practical teaching methods  </a:t>
            </a:r>
          </a:p>
        </p:txBody>
      </p:sp>
      <p:graphicFrame>
        <p:nvGraphicFramePr>
          <p:cNvPr id="6" name="Tabuľka 5"/>
          <p:cNvGraphicFramePr>
            <a:graphicFrameLocks noGrp="1"/>
          </p:cNvGraphicFramePr>
          <p:nvPr/>
        </p:nvGraphicFramePr>
        <p:xfrm>
          <a:off x="266700" y="1293813"/>
          <a:ext cx="8628063" cy="1774825"/>
        </p:xfrm>
        <a:graphic>
          <a:graphicData uri="http://schemas.openxmlformats.org/drawingml/2006/table">
            <a:tbl>
              <a:tblPr/>
              <a:tblGrid>
                <a:gridCol w="2976361">
                  <a:extLst>
                    <a:ext uri="{9D8B030D-6E8A-4147-A177-3AD203B41FA5}"/>
                  </a:extLst>
                </a:gridCol>
                <a:gridCol w="2363835">
                  <a:extLst>
                    <a:ext uri="{9D8B030D-6E8A-4147-A177-3AD203B41FA5}"/>
                  </a:extLst>
                </a:gridCol>
                <a:gridCol w="2303445">
                  <a:extLst>
                    <a:ext uri="{9D8B030D-6E8A-4147-A177-3AD203B41FA5}"/>
                  </a:extLst>
                </a:gridCol>
                <a:gridCol w="984422">
                  <a:extLst>
                    <a:ext uri="{9D8B030D-6E8A-4147-A177-3AD203B41FA5}"/>
                  </a:extLst>
                </a:gridCol>
              </a:tblGrid>
              <a:tr h="647483">
                <a:tc>
                  <a:txBody>
                    <a:bodyPr/>
                    <a:lstStyle/>
                    <a:p>
                      <a:pPr algn="ctr" rtl="0" fontAlgn="ctr"/>
                      <a:r>
                        <a:rPr lang="sk-SK" sz="1400" b="0" i="0" u="none" strike="noStrike" dirty="0">
                          <a:solidFill>
                            <a:srgbClr val="000000"/>
                          </a:solidFill>
                          <a:effectLst/>
                          <a:latin typeface="Calibri" panose="020F0502020204030204" pitchFamily="34" charset="0"/>
                        </a:rPr>
                        <a:t> </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000000"/>
                          </a:solidFill>
                          <a:effectLst/>
                          <a:latin typeface="Calibri" panose="020F0502020204030204" pitchFamily="34" charset="0"/>
                        </a:rPr>
                        <a:t>Average result questionnaire 3 (average level of a skill prior to testing)  </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000000"/>
                          </a:solidFill>
                          <a:effectLst/>
                          <a:latin typeface="Calibri" panose="020F0502020204030204" pitchFamily="34" charset="0"/>
                        </a:rPr>
                        <a:t>Average result questionnaire 3 (average level of a skill after testing)  </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sk-SK" sz="1400" b="1" i="0" u="none" strike="noStrike">
                          <a:solidFill>
                            <a:srgbClr val="000000"/>
                          </a:solidFill>
                          <a:effectLst/>
                          <a:latin typeface="Calibri" panose="020F0502020204030204" pitchFamily="34" charset="0"/>
                        </a:rPr>
                        <a:t>Level of change </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281835">
                <a:tc>
                  <a:txBody>
                    <a:bodyPr/>
                    <a:lstStyle/>
                    <a:p>
                      <a:pPr algn="ctr" rtl="0" fontAlgn="ctr"/>
                      <a:r>
                        <a:rPr lang="en-US" sz="1800" b="1" i="0" u="none" strike="noStrike" noProof="0" dirty="0" smtClean="0">
                          <a:solidFill>
                            <a:srgbClr val="000000"/>
                          </a:solidFill>
                          <a:effectLst/>
                          <a:latin typeface="Calibri" panose="020F0502020204030204" pitchFamily="34" charset="0"/>
                        </a:rPr>
                        <a:t>Entrepreneurship</a:t>
                      </a:r>
                      <a:endParaRPr lang="en-US" sz="1800" b="1" i="0" u="none" strike="noStrike" noProof="0" dirty="0">
                        <a:solidFill>
                          <a:srgbClr val="000000"/>
                        </a:solidFill>
                        <a:effectLst/>
                        <a:latin typeface="Calibri" panose="020F0502020204030204" pitchFamily="34" charset="0"/>
                      </a:endParaRP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sk-SK" sz="1800" b="0" i="0" u="none" strike="noStrike" dirty="0">
                          <a:solidFill>
                            <a:srgbClr val="000000"/>
                          </a:solidFill>
                          <a:effectLst/>
                          <a:latin typeface="Calibri" panose="020F0502020204030204" pitchFamily="34" charset="0"/>
                        </a:rPr>
                        <a:t>2.70</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sk-SK" sz="1800" b="0" i="0" u="none" strike="noStrike" dirty="0">
                          <a:solidFill>
                            <a:srgbClr val="000000"/>
                          </a:solidFill>
                          <a:effectLst/>
                          <a:latin typeface="Calibri" panose="020F0502020204030204" pitchFamily="34" charset="0"/>
                        </a:rPr>
                        <a:t>3.98</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800" b="0" i="0" u="none" strike="noStrike">
                          <a:solidFill>
                            <a:srgbClr val="000000"/>
                          </a:solidFill>
                          <a:effectLst/>
                          <a:latin typeface="Calibri" panose="020F0502020204030204" pitchFamily="34" charset="0"/>
                        </a:rPr>
                        <a:t>1,28</a:t>
                      </a:r>
                    </a:p>
                  </a:txBody>
                  <a:tcPr marL="7621" marR="7621" marT="76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281835">
                <a:tc>
                  <a:txBody>
                    <a:bodyPr/>
                    <a:lstStyle/>
                    <a:p>
                      <a:pPr algn="ctr" rtl="0" fontAlgn="ctr"/>
                      <a:r>
                        <a:rPr lang="en-US" sz="1800" b="1" i="0" u="none" strike="noStrike" noProof="0" dirty="0" smtClean="0">
                          <a:solidFill>
                            <a:srgbClr val="000000"/>
                          </a:solidFill>
                          <a:effectLst/>
                          <a:latin typeface="Calibri" panose="020F0502020204030204" pitchFamily="34" charset="0"/>
                        </a:rPr>
                        <a:t>Creativity</a:t>
                      </a:r>
                      <a:endParaRPr lang="en-US" sz="1800" b="1" i="0" u="none" strike="noStrike" noProof="0" dirty="0">
                        <a:solidFill>
                          <a:srgbClr val="000000"/>
                        </a:solidFill>
                        <a:effectLst/>
                        <a:latin typeface="Calibri" panose="020F0502020204030204" pitchFamily="34" charset="0"/>
                      </a:endParaRP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sk-SK" sz="1800" b="0" i="0" u="none" strike="noStrike" dirty="0">
                          <a:solidFill>
                            <a:srgbClr val="000000"/>
                          </a:solidFill>
                          <a:effectLst/>
                          <a:latin typeface="Calibri" panose="020F0502020204030204" pitchFamily="34" charset="0"/>
                        </a:rPr>
                        <a:t>2.419</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0" fontAlgn="ctr"/>
                      <a:r>
                        <a:rPr lang="sk-SK" sz="1800" b="0" i="0" u="none" strike="noStrike" dirty="0">
                          <a:solidFill>
                            <a:srgbClr val="000000"/>
                          </a:solidFill>
                          <a:effectLst/>
                          <a:latin typeface="Calibri" panose="020F0502020204030204" pitchFamily="34" charset="0"/>
                        </a:rPr>
                        <a:t>3.819</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fontAlgn="b"/>
                      <a:r>
                        <a:rPr lang="sk-SK" sz="1800" b="0" i="0" u="none" strike="noStrike" dirty="0">
                          <a:solidFill>
                            <a:srgbClr val="000000"/>
                          </a:solidFill>
                          <a:effectLst/>
                          <a:latin typeface="Calibri" panose="020F0502020204030204" pitchFamily="34" charset="0"/>
                        </a:rPr>
                        <a:t>1,4</a:t>
                      </a:r>
                    </a:p>
                  </a:txBody>
                  <a:tcPr marL="7621" marR="7621" marT="76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extLst>
              </a:tr>
              <a:tr h="281835">
                <a:tc>
                  <a:txBody>
                    <a:bodyPr/>
                    <a:lstStyle/>
                    <a:p>
                      <a:pPr algn="ctr" rtl="0" fontAlgn="ctr"/>
                      <a:r>
                        <a:rPr lang="en-US" sz="1800" b="1" i="0" u="none" strike="noStrike" noProof="0" dirty="0" smtClean="0">
                          <a:solidFill>
                            <a:srgbClr val="000000"/>
                          </a:solidFill>
                          <a:effectLst/>
                          <a:latin typeface="Calibri" panose="020F0502020204030204" pitchFamily="34" charset="0"/>
                        </a:rPr>
                        <a:t>Teamwork</a:t>
                      </a:r>
                      <a:endParaRPr lang="en-US" sz="1800" b="1" i="0" u="none" strike="noStrike" noProof="0" dirty="0">
                        <a:solidFill>
                          <a:srgbClr val="000000"/>
                        </a:solidFill>
                        <a:effectLst/>
                        <a:latin typeface="Calibri" panose="020F0502020204030204" pitchFamily="34" charset="0"/>
                      </a:endParaRP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sk-SK" sz="1800" b="0" i="0" u="none" strike="noStrike" dirty="0">
                          <a:solidFill>
                            <a:srgbClr val="000000"/>
                          </a:solidFill>
                          <a:effectLst/>
                          <a:latin typeface="Calibri" panose="020F0502020204030204" pitchFamily="34" charset="0"/>
                        </a:rPr>
                        <a:t>3.10</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0" fontAlgn="ctr"/>
                      <a:r>
                        <a:rPr lang="sk-SK" sz="1800" b="0" i="0" u="none" strike="noStrike" dirty="0">
                          <a:solidFill>
                            <a:srgbClr val="000000"/>
                          </a:solidFill>
                          <a:effectLst/>
                          <a:latin typeface="Calibri" panose="020F0502020204030204" pitchFamily="34" charset="0"/>
                        </a:rPr>
                        <a:t>4.33</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b"/>
                      <a:r>
                        <a:rPr lang="sk-SK" sz="1800" b="0" i="0" u="none" strike="noStrike" dirty="0">
                          <a:solidFill>
                            <a:srgbClr val="000000"/>
                          </a:solidFill>
                          <a:effectLst/>
                          <a:latin typeface="Calibri" panose="020F0502020204030204" pitchFamily="34" charset="0"/>
                        </a:rPr>
                        <a:t>1,23</a:t>
                      </a:r>
                    </a:p>
                  </a:txBody>
                  <a:tcPr marL="7621" marR="7621" marT="76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281835">
                <a:tc>
                  <a:txBody>
                    <a:bodyPr/>
                    <a:lstStyle/>
                    <a:p>
                      <a:pPr algn="ctr" rtl="0" fontAlgn="ctr"/>
                      <a:r>
                        <a:rPr lang="en-US" sz="1800" b="1" i="0" u="none" strike="noStrike" noProof="0" dirty="0" smtClean="0">
                          <a:solidFill>
                            <a:srgbClr val="000000"/>
                          </a:solidFill>
                          <a:effectLst/>
                          <a:latin typeface="Calibri" panose="020F0502020204030204" pitchFamily="34" charset="0"/>
                        </a:rPr>
                        <a:t>Communicativeness</a:t>
                      </a:r>
                      <a:endParaRPr lang="en-US" sz="1800" b="1" i="0" u="none" strike="noStrike" noProof="0" dirty="0">
                        <a:solidFill>
                          <a:srgbClr val="000000"/>
                        </a:solidFill>
                        <a:effectLst/>
                        <a:latin typeface="Calibri" panose="020F0502020204030204" pitchFamily="34" charset="0"/>
                      </a:endParaRP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sk-SK" sz="1800" b="0" i="0" u="none" strike="noStrike" dirty="0">
                          <a:solidFill>
                            <a:srgbClr val="000000"/>
                          </a:solidFill>
                          <a:effectLst/>
                          <a:latin typeface="Calibri" panose="020F0502020204030204" pitchFamily="34" charset="0"/>
                        </a:rPr>
                        <a:t>2.99</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sk-SK" sz="1800" b="0" i="0" u="none" strike="noStrike" dirty="0">
                          <a:solidFill>
                            <a:srgbClr val="000000"/>
                          </a:solidFill>
                          <a:effectLst/>
                          <a:latin typeface="Calibri" panose="020F0502020204030204" pitchFamily="34" charset="0"/>
                        </a:rPr>
                        <a:t>4.18</a:t>
                      </a:r>
                    </a:p>
                  </a:txBody>
                  <a:tcPr marL="7621" marR="7621" marT="76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800" b="0" i="0" u="none" strike="noStrike" dirty="0">
                          <a:solidFill>
                            <a:srgbClr val="000000"/>
                          </a:solidFill>
                          <a:effectLst/>
                          <a:latin typeface="Calibri" panose="020F0502020204030204" pitchFamily="34" charset="0"/>
                        </a:rPr>
                        <a:t>1,19</a:t>
                      </a:r>
                    </a:p>
                  </a:txBody>
                  <a:tcPr marL="7621" marR="7621" marT="76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28650" y="365125"/>
            <a:ext cx="8256588" cy="730250"/>
          </a:xfrm>
        </p:spPr>
        <p:txBody>
          <a:bodyPr>
            <a:noAutofit/>
          </a:bodyPr>
          <a:lstStyle/>
          <a:p>
            <a:pPr eaLnBrk="1" fontAlgn="auto" hangingPunct="1">
              <a:spcAft>
                <a:spcPts val="0"/>
              </a:spcAft>
              <a:defRPr/>
            </a:pPr>
            <a:r>
              <a:rPr lang="fr-FR" sz="2800" b="1" dirty="0">
                <a:effectLst>
                  <a:outerShdw blurRad="38100" dist="38100" dir="2700000" algn="tl">
                    <a:srgbClr val="000000">
                      <a:alpha val="43137"/>
                    </a:srgbClr>
                  </a:outerShdw>
                </a:effectLst>
              </a:rPr>
              <a:t>Students’ assessment regarding the tested process as beneficial for their professional </a:t>
            </a:r>
            <a:r>
              <a:rPr lang="fr-FR" sz="2800" b="1" dirty="0" smtClean="0">
                <a:effectLst>
                  <a:outerShdw blurRad="38100" dist="38100" dir="2700000" algn="tl">
                    <a:srgbClr val="000000">
                      <a:alpha val="43137"/>
                    </a:srgbClr>
                  </a:outerShdw>
                </a:effectLst>
              </a:rPr>
              <a:t>development</a:t>
            </a:r>
            <a:endParaRPr lang="pl-PL" sz="2000" b="1" dirty="0">
              <a:solidFill>
                <a:schemeClr val="tx1">
                  <a:lumMod val="75000"/>
                  <a:lumOff val="25000"/>
                </a:schemeClr>
              </a:solidFill>
              <a:effectLst>
                <a:outerShdw blurRad="38100" dist="38100" dir="2700000" algn="tl">
                  <a:srgbClr val="000000">
                    <a:alpha val="43137"/>
                  </a:srgbClr>
                </a:outerShdw>
              </a:effectLst>
              <a:latin typeface="+mn-lt"/>
            </a:endParaRPr>
          </a:p>
        </p:txBody>
      </p:sp>
      <p:graphicFrame>
        <p:nvGraphicFramePr>
          <p:cNvPr id="5" name="Zástupný objekt pre obsah 4"/>
          <p:cNvGraphicFramePr>
            <a:graphicFrameLocks noGrp="1"/>
          </p:cNvGraphicFramePr>
          <p:nvPr>
            <p:ph sz="half" idx="1"/>
          </p:nvPr>
        </p:nvGraphicFramePr>
        <p:xfrm>
          <a:off x="533400" y="1238250"/>
          <a:ext cx="4194175" cy="7200900"/>
        </p:xfrm>
        <a:graphic>
          <a:graphicData uri="http://schemas.openxmlformats.org/drawingml/2006/table">
            <a:tbl>
              <a:tblPr firstRow="1" firstCol="1" bandRow="1"/>
              <a:tblGrid>
                <a:gridCol w="1761058">
                  <a:extLst>
                    <a:ext uri="{9D8B030D-6E8A-4147-A177-3AD203B41FA5}"/>
                  </a:extLst>
                </a:gridCol>
                <a:gridCol w="1156317">
                  <a:extLst>
                    <a:ext uri="{9D8B030D-6E8A-4147-A177-3AD203B41FA5}"/>
                  </a:extLst>
                </a:gridCol>
                <a:gridCol w="1276800">
                  <a:extLst>
                    <a:ext uri="{9D8B030D-6E8A-4147-A177-3AD203B41FA5}"/>
                  </a:extLst>
                </a:gridCol>
              </a:tblGrid>
              <a:tr h="754234">
                <a:tc>
                  <a:txBody>
                    <a:bodyPr/>
                    <a:lstStyle/>
                    <a:p>
                      <a:pPr algn="ctr">
                        <a:lnSpc>
                          <a:spcPct val="125000"/>
                        </a:lnSpc>
                        <a:spcAft>
                          <a:spcPts val="0"/>
                        </a:spcAft>
                      </a:pPr>
                      <a:r>
                        <a:rPr lang="en-US" sz="1800" b="1" dirty="0">
                          <a:solidFill>
                            <a:srgbClr val="1F3864"/>
                          </a:solidFill>
                          <a:effectLst/>
                          <a:latin typeface="+mn-lt"/>
                          <a:ea typeface="Arial" panose="020B0604020202020204" pitchFamily="34" charset="0"/>
                          <a:cs typeface="Arial" panose="020B0604020202020204" pitchFamily="34" charset="0"/>
                        </a:rPr>
                        <a:t>Assessment indicator</a:t>
                      </a:r>
                      <a:endParaRPr lang="sk-SK" sz="1800" dirty="0">
                        <a:effectLst/>
                        <a:latin typeface="+mn-lt"/>
                        <a:ea typeface="Times New Roman" panose="02020603050405020304" pitchFamily="18" charset="0"/>
                      </a:endParaRPr>
                    </a:p>
                  </a:txBody>
                  <a:tcPr marL="32322" marR="323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r>
                        <a:rPr lang="en-US" sz="1800" b="1" dirty="0">
                          <a:solidFill>
                            <a:srgbClr val="1F3864"/>
                          </a:solidFill>
                          <a:effectLst/>
                          <a:latin typeface="+mn-lt"/>
                          <a:ea typeface="Arial" panose="020B0604020202020204" pitchFamily="34" charset="0"/>
                          <a:cs typeface="Arial" panose="020B0604020202020204" pitchFamily="34" charset="0"/>
                        </a:rPr>
                        <a:t>Numbers of students</a:t>
                      </a:r>
                      <a:endParaRPr lang="sk-SK" sz="1800" dirty="0">
                        <a:effectLst/>
                        <a:latin typeface="+mn-lt"/>
                        <a:ea typeface="Times New Roman" panose="02020603050405020304" pitchFamily="18" charset="0"/>
                      </a:endParaRPr>
                    </a:p>
                  </a:txBody>
                  <a:tcPr marL="32322" marR="323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r>
                        <a:rPr lang="en-US" sz="1800" b="1" dirty="0" smtClean="0">
                          <a:solidFill>
                            <a:srgbClr val="1F3864"/>
                          </a:solidFill>
                          <a:effectLst/>
                          <a:latin typeface="+mn-lt"/>
                          <a:ea typeface="Arial" panose="020B0604020202020204" pitchFamily="34" charset="0"/>
                          <a:cs typeface="Arial" panose="020B0604020202020204" pitchFamily="34" charset="0"/>
                        </a:rPr>
                        <a:t>Percentage </a:t>
                      </a:r>
                      <a:r>
                        <a:rPr lang="en-US" sz="1800" b="1" dirty="0">
                          <a:solidFill>
                            <a:srgbClr val="1F3864"/>
                          </a:solidFill>
                          <a:effectLst/>
                          <a:latin typeface="+mn-lt"/>
                          <a:ea typeface="Arial" panose="020B0604020202020204" pitchFamily="34" charset="0"/>
                          <a:cs typeface="Arial" panose="020B0604020202020204" pitchFamily="34" charset="0"/>
                        </a:rPr>
                        <a:t>of students</a:t>
                      </a:r>
                      <a:endParaRPr lang="sk-SK" sz="1800" dirty="0">
                        <a:effectLst/>
                        <a:latin typeface="+mn-lt"/>
                        <a:ea typeface="Times New Roman" panose="02020603050405020304" pitchFamily="18" charset="0"/>
                      </a:endParaRPr>
                    </a:p>
                  </a:txBody>
                  <a:tcPr marL="32322" marR="323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749751">
                <a:tc>
                  <a:txBody>
                    <a:bodyPr/>
                    <a:lstStyle/>
                    <a:p>
                      <a:pPr algn="ctr">
                        <a:lnSpc>
                          <a:spcPct val="125000"/>
                        </a:lnSpc>
                        <a:spcAft>
                          <a:spcPts val="0"/>
                        </a:spcAft>
                      </a:pPr>
                      <a:r>
                        <a:rPr lang="en-US" sz="1800" b="1" dirty="0">
                          <a:solidFill>
                            <a:srgbClr val="000000"/>
                          </a:solidFill>
                          <a:effectLst/>
                          <a:latin typeface="+mn-lt"/>
                          <a:ea typeface="Arial" panose="020B0604020202020204" pitchFamily="34" charset="0"/>
                          <a:cs typeface="Arial" panose="020B0604020202020204" pitchFamily="34" charset="0"/>
                        </a:rPr>
                        <a:t>0 - no impact on the development</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ctr">
                        <a:lnSpc>
                          <a:spcPct val="125000"/>
                        </a:lnSpc>
                        <a:spcAft>
                          <a:spcPts val="0"/>
                        </a:spcAft>
                      </a:pPr>
                      <a:endParaRPr lang="sk-SK" sz="1800" b="1" dirty="0" smtClean="0">
                        <a:solidFill>
                          <a:srgbClr val="1F3864"/>
                        </a:solidFill>
                        <a:effectLst/>
                        <a:latin typeface="+mn-lt"/>
                        <a:ea typeface="Arial" panose="020B0604020202020204" pitchFamily="34" charset="0"/>
                        <a:cs typeface="Arial" panose="020B0604020202020204" pitchFamily="34" charset="0"/>
                      </a:endParaRPr>
                    </a:p>
                    <a:p>
                      <a:pPr algn="ctr">
                        <a:lnSpc>
                          <a:spcPct val="125000"/>
                        </a:lnSpc>
                        <a:spcAft>
                          <a:spcPts val="0"/>
                        </a:spcAft>
                      </a:pPr>
                      <a:r>
                        <a:rPr lang="en-US" sz="1800" b="1" dirty="0" smtClean="0">
                          <a:solidFill>
                            <a:srgbClr val="1F3864"/>
                          </a:solidFill>
                          <a:effectLst/>
                          <a:latin typeface="+mn-lt"/>
                          <a:ea typeface="Arial" panose="020B0604020202020204" pitchFamily="34" charset="0"/>
                          <a:cs typeface="Arial" panose="020B0604020202020204" pitchFamily="34" charset="0"/>
                        </a:rPr>
                        <a:t>0</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ctr">
                        <a:lnSpc>
                          <a:spcPct val="125000"/>
                        </a:lnSpc>
                        <a:spcAft>
                          <a:spcPts val="0"/>
                        </a:spcAft>
                      </a:pPr>
                      <a:r>
                        <a:rPr lang="en-US" sz="1800" b="1" dirty="0">
                          <a:solidFill>
                            <a:srgbClr val="1F3864"/>
                          </a:solidFill>
                          <a:effectLst/>
                          <a:latin typeface="+mn-lt"/>
                          <a:ea typeface="Arial" panose="020B0604020202020204" pitchFamily="34" charset="0"/>
                          <a:cs typeface="Arial" panose="020B0604020202020204" pitchFamily="34" charset="0"/>
                        </a:rPr>
                        <a:t>-</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extLst>
              </a:tr>
              <a:tr h="749751">
                <a:tc>
                  <a:txBody>
                    <a:bodyPr/>
                    <a:lstStyle/>
                    <a:p>
                      <a:pPr algn="ctr">
                        <a:lnSpc>
                          <a:spcPct val="125000"/>
                        </a:lnSpc>
                        <a:spcAft>
                          <a:spcPts val="0"/>
                        </a:spcAft>
                      </a:pPr>
                      <a:r>
                        <a:rPr lang="en-US" sz="1800" b="1">
                          <a:solidFill>
                            <a:srgbClr val="000000"/>
                          </a:solidFill>
                          <a:effectLst/>
                          <a:latin typeface="+mn-lt"/>
                          <a:ea typeface="Arial" panose="020B0604020202020204" pitchFamily="34" charset="0"/>
                          <a:cs typeface="Arial" panose="020B0604020202020204" pitchFamily="34" charset="0"/>
                        </a:rPr>
                        <a:t>1 - beneficial in a very small extent</a:t>
                      </a:r>
                      <a:endParaRPr lang="sk-SK" sz="180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endParaRPr lang="pl-PL" sz="1800" b="1" dirty="0" smtClean="0">
                        <a:solidFill>
                          <a:srgbClr val="1F3864"/>
                        </a:solidFill>
                        <a:effectLst/>
                        <a:latin typeface="+mn-lt"/>
                        <a:ea typeface="Arial" panose="020B0604020202020204" pitchFamily="34" charset="0"/>
                        <a:cs typeface="Arial" panose="020B0604020202020204" pitchFamily="34" charset="0"/>
                      </a:endParaRPr>
                    </a:p>
                    <a:p>
                      <a:pPr algn="ctr">
                        <a:lnSpc>
                          <a:spcPct val="125000"/>
                        </a:lnSpc>
                        <a:spcAft>
                          <a:spcPts val="0"/>
                        </a:spcAft>
                      </a:pPr>
                      <a:r>
                        <a:rPr lang="pl-PL" sz="1800" b="1" dirty="0" smtClean="0">
                          <a:solidFill>
                            <a:srgbClr val="1F3864"/>
                          </a:solidFill>
                          <a:effectLst/>
                          <a:latin typeface="+mn-lt"/>
                          <a:ea typeface="Arial" panose="020B0604020202020204" pitchFamily="34" charset="0"/>
                          <a:cs typeface="Arial" panose="020B0604020202020204" pitchFamily="34" charset="0"/>
                        </a:rPr>
                        <a:t>0</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r>
                        <a:rPr lang="pl-PL" sz="1800" b="1" dirty="0">
                          <a:solidFill>
                            <a:srgbClr val="1F3864"/>
                          </a:solidFill>
                          <a:effectLst/>
                          <a:latin typeface="+mn-lt"/>
                          <a:ea typeface="Arial" panose="020B0604020202020204" pitchFamily="34" charset="0"/>
                          <a:cs typeface="Arial" panose="020B0604020202020204" pitchFamily="34" charset="0"/>
                        </a:rPr>
                        <a:t>-</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749751">
                <a:tc>
                  <a:txBody>
                    <a:bodyPr/>
                    <a:lstStyle/>
                    <a:p>
                      <a:pPr algn="ctr">
                        <a:lnSpc>
                          <a:spcPct val="125000"/>
                        </a:lnSpc>
                        <a:spcAft>
                          <a:spcPts val="0"/>
                        </a:spcAft>
                      </a:pPr>
                      <a:r>
                        <a:rPr lang="en-US" sz="1800" b="1" dirty="0">
                          <a:solidFill>
                            <a:srgbClr val="000000"/>
                          </a:solidFill>
                          <a:effectLst/>
                          <a:latin typeface="+mn-lt"/>
                          <a:ea typeface="Arial" panose="020B0604020202020204" pitchFamily="34" charset="0"/>
                          <a:cs typeface="Arial" panose="020B0604020202020204" pitchFamily="34" charset="0"/>
                        </a:rPr>
                        <a:t>2 – beneficial in a small extent</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ctr">
                        <a:lnSpc>
                          <a:spcPct val="125000"/>
                        </a:lnSpc>
                        <a:spcAft>
                          <a:spcPts val="0"/>
                        </a:spcAft>
                      </a:pPr>
                      <a:endParaRPr lang="sk-SK" sz="1800" b="1" dirty="0" smtClean="0">
                        <a:solidFill>
                          <a:srgbClr val="1F3864"/>
                        </a:solidFill>
                        <a:effectLst/>
                        <a:latin typeface="+mn-lt"/>
                        <a:ea typeface="Arial" panose="020B0604020202020204" pitchFamily="34" charset="0"/>
                        <a:cs typeface="Arial" panose="020B0604020202020204" pitchFamily="34" charset="0"/>
                      </a:endParaRPr>
                    </a:p>
                    <a:p>
                      <a:pPr algn="ctr">
                        <a:lnSpc>
                          <a:spcPct val="125000"/>
                        </a:lnSpc>
                        <a:spcAft>
                          <a:spcPts val="0"/>
                        </a:spcAft>
                      </a:pPr>
                      <a:r>
                        <a:rPr lang="en-US" sz="1800" b="1" dirty="0" smtClean="0">
                          <a:solidFill>
                            <a:srgbClr val="1F3864"/>
                          </a:solidFill>
                          <a:effectLst/>
                          <a:latin typeface="+mn-lt"/>
                          <a:ea typeface="Arial" panose="020B0604020202020204" pitchFamily="34" charset="0"/>
                          <a:cs typeface="Arial" panose="020B0604020202020204" pitchFamily="34" charset="0"/>
                        </a:rPr>
                        <a:t>1</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ctr">
                        <a:lnSpc>
                          <a:spcPct val="125000"/>
                        </a:lnSpc>
                        <a:spcAft>
                          <a:spcPts val="0"/>
                        </a:spcAft>
                      </a:pPr>
                      <a:endParaRPr lang="sk-SK" sz="1800" b="1" dirty="0" smtClean="0">
                        <a:solidFill>
                          <a:srgbClr val="1F3864"/>
                        </a:solidFill>
                        <a:effectLst/>
                        <a:latin typeface="+mn-lt"/>
                        <a:ea typeface="Arial" panose="020B0604020202020204" pitchFamily="34" charset="0"/>
                        <a:cs typeface="Arial" panose="020B0604020202020204" pitchFamily="34" charset="0"/>
                      </a:endParaRPr>
                    </a:p>
                    <a:p>
                      <a:pPr algn="ctr">
                        <a:lnSpc>
                          <a:spcPct val="125000"/>
                        </a:lnSpc>
                        <a:spcAft>
                          <a:spcPts val="0"/>
                        </a:spcAft>
                      </a:pPr>
                      <a:r>
                        <a:rPr lang="en-US" sz="1800" b="1" dirty="0" smtClean="0">
                          <a:solidFill>
                            <a:srgbClr val="1F3864"/>
                          </a:solidFill>
                          <a:effectLst/>
                          <a:latin typeface="+mn-lt"/>
                          <a:ea typeface="Arial" panose="020B0604020202020204" pitchFamily="34" charset="0"/>
                          <a:cs typeface="Arial" panose="020B0604020202020204" pitchFamily="34" charset="0"/>
                        </a:rPr>
                        <a:t>3</a:t>
                      </a:r>
                      <a:r>
                        <a:rPr lang="en-US" sz="1800" b="1" dirty="0">
                          <a:solidFill>
                            <a:srgbClr val="1F3864"/>
                          </a:solidFill>
                          <a:effectLst/>
                          <a:latin typeface="+mn-lt"/>
                          <a:ea typeface="Arial" panose="020B0604020202020204" pitchFamily="34" charset="0"/>
                          <a:cs typeface="Arial" panose="020B0604020202020204" pitchFamily="34" charset="0"/>
                        </a:rPr>
                        <a:t>%</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extLst>
              </a:tr>
              <a:tr h="749751">
                <a:tc>
                  <a:txBody>
                    <a:bodyPr/>
                    <a:lstStyle/>
                    <a:p>
                      <a:pPr algn="ctr">
                        <a:lnSpc>
                          <a:spcPct val="125000"/>
                        </a:lnSpc>
                        <a:spcAft>
                          <a:spcPts val="0"/>
                        </a:spcAft>
                      </a:pPr>
                      <a:r>
                        <a:rPr lang="en-US" sz="1800" b="1">
                          <a:solidFill>
                            <a:srgbClr val="000000"/>
                          </a:solidFill>
                          <a:effectLst/>
                          <a:latin typeface="+mn-lt"/>
                          <a:ea typeface="Arial" panose="020B0604020202020204" pitchFamily="34" charset="0"/>
                          <a:cs typeface="Arial" panose="020B0604020202020204" pitchFamily="34" charset="0"/>
                        </a:rPr>
                        <a:t>3 - beneficial in a medium extent</a:t>
                      </a:r>
                      <a:endParaRPr lang="sk-SK" sz="180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endParaRPr lang="sk-SK" sz="1800" b="1" dirty="0" smtClean="0">
                        <a:solidFill>
                          <a:srgbClr val="1F3864"/>
                        </a:solidFill>
                        <a:effectLst/>
                        <a:latin typeface="+mn-lt"/>
                        <a:ea typeface="Arial" panose="020B0604020202020204" pitchFamily="34" charset="0"/>
                        <a:cs typeface="Arial" panose="020B0604020202020204" pitchFamily="34" charset="0"/>
                      </a:endParaRPr>
                    </a:p>
                    <a:p>
                      <a:pPr algn="ctr">
                        <a:lnSpc>
                          <a:spcPct val="125000"/>
                        </a:lnSpc>
                        <a:spcAft>
                          <a:spcPts val="0"/>
                        </a:spcAft>
                      </a:pPr>
                      <a:r>
                        <a:rPr lang="en-US" sz="1800" b="1" dirty="0" smtClean="0">
                          <a:solidFill>
                            <a:srgbClr val="1F3864"/>
                          </a:solidFill>
                          <a:effectLst/>
                          <a:latin typeface="+mn-lt"/>
                          <a:ea typeface="Arial" panose="020B0604020202020204" pitchFamily="34" charset="0"/>
                          <a:cs typeface="Arial" panose="020B0604020202020204" pitchFamily="34" charset="0"/>
                        </a:rPr>
                        <a:t>12</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endParaRPr lang="sk-SK" sz="1800" b="1" dirty="0" smtClean="0">
                        <a:solidFill>
                          <a:srgbClr val="1F3864"/>
                        </a:solidFill>
                        <a:effectLst/>
                        <a:latin typeface="+mn-lt"/>
                        <a:ea typeface="Arial" panose="020B0604020202020204" pitchFamily="34" charset="0"/>
                        <a:cs typeface="Arial" panose="020B0604020202020204" pitchFamily="34" charset="0"/>
                      </a:endParaRPr>
                    </a:p>
                    <a:p>
                      <a:pPr algn="ctr">
                        <a:lnSpc>
                          <a:spcPct val="125000"/>
                        </a:lnSpc>
                        <a:spcAft>
                          <a:spcPts val="0"/>
                        </a:spcAft>
                      </a:pPr>
                      <a:r>
                        <a:rPr lang="en-US" sz="1800" b="1" dirty="0" smtClean="0">
                          <a:solidFill>
                            <a:srgbClr val="1F3864"/>
                          </a:solidFill>
                          <a:effectLst/>
                          <a:latin typeface="+mn-lt"/>
                          <a:ea typeface="Arial" panose="020B0604020202020204" pitchFamily="34" charset="0"/>
                          <a:cs typeface="Arial" panose="020B0604020202020204" pitchFamily="34" charset="0"/>
                        </a:rPr>
                        <a:t>34.2</a:t>
                      </a:r>
                      <a:r>
                        <a:rPr lang="en-US" sz="1800" b="1" dirty="0">
                          <a:solidFill>
                            <a:srgbClr val="1F3864"/>
                          </a:solidFill>
                          <a:effectLst/>
                          <a:latin typeface="+mn-lt"/>
                          <a:ea typeface="Arial" panose="020B0604020202020204" pitchFamily="34" charset="0"/>
                          <a:cs typeface="Arial" panose="020B0604020202020204" pitchFamily="34" charset="0"/>
                        </a:rPr>
                        <a:t>%</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707186">
                <a:tc>
                  <a:txBody>
                    <a:bodyPr/>
                    <a:lstStyle/>
                    <a:p>
                      <a:pPr algn="ctr">
                        <a:lnSpc>
                          <a:spcPct val="125000"/>
                        </a:lnSpc>
                        <a:spcAft>
                          <a:spcPts val="0"/>
                        </a:spcAft>
                      </a:pPr>
                      <a:r>
                        <a:rPr lang="en-US" sz="1800" b="1">
                          <a:solidFill>
                            <a:srgbClr val="000000"/>
                          </a:solidFill>
                          <a:effectLst/>
                          <a:latin typeface="+mn-lt"/>
                          <a:ea typeface="Arial" panose="020B0604020202020204" pitchFamily="34" charset="0"/>
                          <a:cs typeface="Arial" panose="020B0604020202020204" pitchFamily="34" charset="0"/>
                        </a:rPr>
                        <a:t>4 - beneficial in a high extent</a:t>
                      </a:r>
                      <a:endParaRPr lang="sk-SK" sz="180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endParaRPr lang="pl-PL" sz="1800" b="1" dirty="0" smtClean="0">
                        <a:solidFill>
                          <a:srgbClr val="1F3864"/>
                        </a:solidFill>
                        <a:effectLst/>
                        <a:latin typeface="+mn-lt"/>
                        <a:ea typeface="Arial" panose="020B0604020202020204" pitchFamily="34" charset="0"/>
                        <a:cs typeface="Arial" panose="020B0604020202020204" pitchFamily="34" charset="0"/>
                      </a:endParaRPr>
                    </a:p>
                    <a:p>
                      <a:pPr algn="ctr">
                        <a:lnSpc>
                          <a:spcPct val="125000"/>
                        </a:lnSpc>
                        <a:spcAft>
                          <a:spcPts val="0"/>
                        </a:spcAft>
                      </a:pPr>
                      <a:r>
                        <a:rPr lang="pl-PL" sz="1800" b="1" dirty="0" smtClean="0">
                          <a:solidFill>
                            <a:srgbClr val="1F3864"/>
                          </a:solidFill>
                          <a:effectLst/>
                          <a:latin typeface="+mn-lt"/>
                          <a:ea typeface="Arial" panose="020B0604020202020204" pitchFamily="34" charset="0"/>
                          <a:cs typeface="Arial" panose="020B0604020202020204" pitchFamily="34" charset="0"/>
                        </a:rPr>
                        <a:t>18</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r>
                        <a:rPr lang="fr-FR" sz="2200" b="1" dirty="0">
                          <a:solidFill>
                            <a:srgbClr val="1F3864"/>
                          </a:solidFill>
                          <a:effectLst/>
                          <a:latin typeface="+mn-lt"/>
                          <a:ea typeface="Times New Roman" panose="02020603050405020304" pitchFamily="18" charset="0"/>
                        </a:rPr>
                        <a:t>51.4%</a:t>
                      </a:r>
                      <a:endParaRPr lang="sk-SK" sz="2200" dirty="0">
                        <a:effectLst/>
                        <a:latin typeface="+mn-lt"/>
                        <a:ea typeface="Times New Roman" panose="02020603050405020304" pitchFamily="18" charset="0"/>
                      </a:endParaRPr>
                    </a:p>
                  </a:txBody>
                  <a:tcPr marL="32322" marR="3232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749751">
                <a:tc>
                  <a:txBody>
                    <a:bodyPr/>
                    <a:lstStyle/>
                    <a:p>
                      <a:pPr algn="ctr">
                        <a:lnSpc>
                          <a:spcPct val="125000"/>
                        </a:lnSpc>
                        <a:spcAft>
                          <a:spcPts val="0"/>
                        </a:spcAft>
                      </a:pPr>
                      <a:r>
                        <a:rPr lang="en-US" sz="1800" b="1">
                          <a:solidFill>
                            <a:srgbClr val="000000"/>
                          </a:solidFill>
                          <a:effectLst/>
                          <a:latin typeface="+mn-lt"/>
                          <a:ea typeface="Arial" panose="020B0604020202020204" pitchFamily="34" charset="0"/>
                          <a:cs typeface="Arial" panose="020B0604020202020204" pitchFamily="34" charset="0"/>
                        </a:rPr>
                        <a:t>5 - beneficial in a very high extent</a:t>
                      </a:r>
                      <a:endParaRPr lang="sk-SK" sz="180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endParaRPr lang="pl-PL" sz="1800" b="1" dirty="0" smtClean="0">
                        <a:solidFill>
                          <a:srgbClr val="1F3864"/>
                        </a:solidFill>
                        <a:effectLst/>
                        <a:latin typeface="+mn-lt"/>
                        <a:ea typeface="Arial" panose="020B0604020202020204" pitchFamily="34" charset="0"/>
                        <a:cs typeface="Arial" panose="020B0604020202020204" pitchFamily="34" charset="0"/>
                      </a:endParaRPr>
                    </a:p>
                    <a:p>
                      <a:pPr algn="ctr">
                        <a:lnSpc>
                          <a:spcPct val="125000"/>
                        </a:lnSpc>
                        <a:spcAft>
                          <a:spcPts val="0"/>
                        </a:spcAft>
                      </a:pPr>
                      <a:r>
                        <a:rPr lang="pl-PL" sz="1800" b="1" dirty="0" smtClean="0">
                          <a:solidFill>
                            <a:srgbClr val="1F3864"/>
                          </a:solidFill>
                          <a:effectLst/>
                          <a:latin typeface="+mn-lt"/>
                          <a:ea typeface="Arial" panose="020B0604020202020204" pitchFamily="34" charset="0"/>
                          <a:cs typeface="Arial" panose="020B0604020202020204" pitchFamily="34" charset="0"/>
                        </a:rPr>
                        <a:t>4</a:t>
                      </a:r>
                      <a:endParaRPr lang="sk-SK" sz="1800" dirty="0">
                        <a:effectLst/>
                        <a:latin typeface="+mn-lt"/>
                        <a:ea typeface="Times New Roman" panose="02020603050405020304" pitchFamily="18" charset="0"/>
                      </a:endParaRPr>
                    </a:p>
                  </a:txBody>
                  <a:tcPr marL="32322" marR="32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0"/>
                        </a:spcAft>
                      </a:pPr>
                      <a:r>
                        <a:rPr lang="fr-FR" sz="2200" b="1" dirty="0">
                          <a:solidFill>
                            <a:srgbClr val="1F3864"/>
                          </a:solidFill>
                          <a:effectLst/>
                          <a:latin typeface="+mn-lt"/>
                          <a:ea typeface="Times New Roman" panose="02020603050405020304" pitchFamily="18" charset="0"/>
                        </a:rPr>
                        <a:t>11.4%</a:t>
                      </a:r>
                      <a:endParaRPr lang="sk-SK" sz="2200" dirty="0">
                        <a:effectLst/>
                        <a:latin typeface="+mn-lt"/>
                        <a:ea typeface="Times New Roman" panose="02020603050405020304" pitchFamily="18" charset="0"/>
                      </a:endParaRPr>
                    </a:p>
                  </a:txBody>
                  <a:tcPr marL="32322" marR="3232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bl>
          </a:graphicData>
        </a:graphic>
      </p:graphicFrame>
      <p:sp>
        <p:nvSpPr>
          <p:cNvPr id="7205" name="Zástupný symbol obsahu 6"/>
          <p:cNvSpPr>
            <a:spLocks noGrp="1"/>
          </p:cNvSpPr>
          <p:nvPr>
            <p:ph sz="half" idx="2"/>
          </p:nvPr>
        </p:nvSpPr>
        <p:spPr>
          <a:xfrm>
            <a:off x="4756150" y="1238250"/>
            <a:ext cx="3886200" cy="4826000"/>
          </a:xfrm>
        </p:spPr>
        <p:txBody>
          <a:bodyPr rtlCol="0">
            <a:normAutofit fontScale="92500" lnSpcReduction="10000"/>
          </a:bodyPr>
          <a:lstStyle/>
          <a:p>
            <a:pPr marL="182880" indent="-182880" eaLnBrk="1" fontAlgn="auto" hangingPunct="1">
              <a:spcAft>
                <a:spcPts val="0"/>
              </a:spcAft>
              <a:buClr>
                <a:schemeClr val="accent1">
                  <a:lumMod val="75000"/>
                </a:schemeClr>
              </a:buClr>
              <a:defRPr/>
            </a:pPr>
            <a:r>
              <a:rPr lang="en-US" altLang="sk-SK" smtClean="0"/>
              <a:t>62.8% of students asses the tested process as a beneficial for their professional development in a high or very high extent</a:t>
            </a:r>
          </a:p>
          <a:p>
            <a:pPr marL="182880" indent="-182880" eaLnBrk="1" fontAlgn="auto" hangingPunct="1">
              <a:spcAft>
                <a:spcPts val="0"/>
              </a:spcAft>
              <a:buClr>
                <a:schemeClr val="accent1">
                  <a:lumMod val="75000"/>
                </a:schemeClr>
              </a:buClr>
              <a:defRPr/>
            </a:pPr>
            <a:r>
              <a:rPr lang="en-US" altLang="sk-SK" smtClean="0"/>
              <a:t>34.2% of students asses the tested process as a beneficial for their professional development in a medium extent</a:t>
            </a:r>
          </a:p>
          <a:p>
            <a:pPr marL="182880" indent="-182880" eaLnBrk="1" fontAlgn="auto" hangingPunct="1">
              <a:spcAft>
                <a:spcPts val="0"/>
              </a:spcAft>
              <a:buClr>
                <a:schemeClr val="accent1">
                  <a:lumMod val="75000"/>
                </a:schemeClr>
              </a:buClr>
              <a:defRPr/>
            </a:pPr>
            <a:r>
              <a:rPr lang="en-US" altLang="sk-SK" smtClean="0"/>
              <a:t>Only 3% of students asses the tested process as a beneficial in a small extent</a:t>
            </a:r>
          </a:p>
          <a:p>
            <a:pPr marL="182880" indent="-182880" eaLnBrk="1" fontAlgn="auto" hangingPunct="1">
              <a:spcAft>
                <a:spcPts val="0"/>
              </a:spcAft>
              <a:buClr>
                <a:schemeClr val="accent1">
                  <a:lumMod val="75000"/>
                </a:schemeClr>
              </a:buClr>
              <a:defRPr/>
            </a:pPr>
            <a:r>
              <a:rPr lang="en-US" altLang="sk-SK" smtClean="0"/>
              <a:t>None of students asses the tested process as a beneficial for their professional development in a very small extent or no impact</a:t>
            </a:r>
            <a:r>
              <a:rPr lang="sk-SK" altLang="sk-SK" smtClean="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fontAlgn="auto" hangingPunct="1">
              <a:spcAft>
                <a:spcPts val="0"/>
              </a:spcAft>
              <a:defRPr/>
            </a:pPr>
            <a:endParaRPr lang="sk-SK"/>
          </a:p>
        </p:txBody>
      </p:sp>
      <p:sp>
        <p:nvSpPr>
          <p:cNvPr id="18435" name="Zástupný symbol obsahu 2"/>
          <p:cNvSpPr>
            <a:spLocks noGrp="1"/>
          </p:cNvSpPr>
          <p:nvPr>
            <p:ph idx="1"/>
          </p:nvPr>
        </p:nvSpPr>
        <p:spPr/>
        <p:txBody>
          <a:bodyPr/>
          <a:lstStyle/>
          <a:p>
            <a:pPr eaLnBrk="1" hangingPunct="1"/>
            <a:endParaRPr lang="sk-SK" altLang="sk-SK" smtClean="0"/>
          </a:p>
        </p:txBody>
      </p:sp>
      <p:pic>
        <p:nvPicPr>
          <p:cNvPr id="18436" name="Obrázok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46063"/>
            <a:ext cx="9144000" cy="581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10551" y="484632"/>
            <a:ext cx="8471140" cy="1766862"/>
          </a:xfrm>
        </p:spPr>
        <p:txBody>
          <a:bodyPr/>
          <a:lstStyle/>
          <a:p>
            <a:pPr eaLnBrk="1" fontAlgn="auto" hangingPunct="1">
              <a:spcAft>
                <a:spcPts val="0"/>
              </a:spcAft>
              <a:defRPr/>
            </a:pPr>
            <a:r>
              <a:rPr lang="en-US" dirty="0" smtClean="0"/>
              <a:t>Scenario of using Brainstorming method</a:t>
            </a:r>
            <a:endParaRPr lang="en-US" dirty="0"/>
          </a:p>
        </p:txBody>
      </p:sp>
      <p:pic>
        <p:nvPicPr>
          <p:cNvPr id="19459" name="Zástupný symbol obsahu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2173288"/>
            <a:ext cx="8001000" cy="4175125"/>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dpis 1"/>
          <p:cNvSpPr>
            <a:spLocks noGrp="1"/>
          </p:cNvSpPr>
          <p:nvPr>
            <p:ph type="title"/>
          </p:nvPr>
        </p:nvSpPr>
        <p:spPr>
          <a:xfrm>
            <a:off x="628650" y="365125"/>
            <a:ext cx="7886700" cy="939800"/>
          </a:xfrm>
        </p:spPr>
        <p:txBody>
          <a:bodyPr>
            <a:normAutofit fontScale="90000"/>
          </a:bodyPr>
          <a:lstStyle/>
          <a:p>
            <a:pPr eaLnBrk="1" fontAlgn="auto" hangingPunct="1">
              <a:spcAft>
                <a:spcPts val="0"/>
              </a:spcAft>
              <a:defRPr/>
            </a:pPr>
            <a:r>
              <a:rPr lang="en-US" altLang="sk-SK" b="1" smtClean="0"/>
              <a:t>Experiences</a:t>
            </a:r>
            <a:r>
              <a:rPr lang="sk-SK" altLang="sk-SK" b="1" smtClean="0"/>
              <a:t> from MBU Slovakia</a:t>
            </a:r>
            <a:r>
              <a:rPr lang="sk-SK" altLang="sk-SK" smtClean="0"/>
              <a:t/>
            </a:r>
            <a:br>
              <a:rPr lang="sk-SK" altLang="sk-SK" smtClean="0"/>
            </a:br>
            <a:endParaRPr lang="sk-SK" altLang="sk-SK" smtClean="0"/>
          </a:p>
        </p:txBody>
      </p:sp>
      <p:sp>
        <p:nvSpPr>
          <p:cNvPr id="20483" name="Zástupný objekt pre obsah 2"/>
          <p:cNvSpPr>
            <a:spLocks noGrp="1"/>
          </p:cNvSpPr>
          <p:nvPr>
            <p:ph idx="1"/>
          </p:nvPr>
        </p:nvSpPr>
        <p:spPr>
          <a:xfrm>
            <a:off x="628650" y="1085850"/>
            <a:ext cx="7886700" cy="5711825"/>
          </a:xfrm>
        </p:spPr>
        <p:txBody>
          <a:bodyPr/>
          <a:lstStyle/>
          <a:p>
            <a:pPr eaLnBrk="1" hangingPunct="1"/>
            <a:r>
              <a:rPr lang="en-US" altLang="sk-SK" sz="1800" smtClean="0"/>
              <a:t>Each class or lecture, the group of students was divided into teams to ensure proper organization of testing work. </a:t>
            </a:r>
            <a:endParaRPr lang="sk-SK" altLang="sk-SK" sz="1800" smtClean="0"/>
          </a:p>
          <a:p>
            <a:pPr eaLnBrk="1" hangingPunct="1"/>
            <a:r>
              <a:rPr lang="en-US" altLang="sk-SK" sz="1800" smtClean="0"/>
              <a:t>With each method, students worked in various teams. It was difficult to keep the same groups as not all the students attended the classes.</a:t>
            </a:r>
            <a:endParaRPr lang="sk-SK" altLang="sk-SK" sz="1800" smtClean="0"/>
          </a:p>
          <a:p>
            <a:pPr eaLnBrk="1" hangingPunct="1"/>
            <a:r>
              <a:rPr lang="en-US" altLang="sk-SK" sz="1800" smtClean="0"/>
              <a:t>The students were divided into groups, with the size of 11 or 12 people in relation to their attendance of classes.</a:t>
            </a:r>
            <a:endParaRPr lang="sk-SK" altLang="sk-SK" sz="1800" smtClean="0"/>
          </a:p>
          <a:p>
            <a:pPr eaLnBrk="1" hangingPunct="1"/>
            <a:r>
              <a:rPr lang="en-US" altLang="sk-SK" sz="1800" smtClean="0"/>
              <a:t>Sometimes it was visible the influence of “strong” personality in the group in a positive or negative manner and it migh</a:t>
            </a:r>
            <a:r>
              <a:rPr lang="sk-SK" altLang="sk-SK" sz="1800" smtClean="0"/>
              <a:t>t</a:t>
            </a:r>
            <a:r>
              <a:rPr lang="en-US" altLang="sk-SK" sz="1800" smtClean="0"/>
              <a:t> impact on the results of testing as well (by filling questionnaires). </a:t>
            </a:r>
            <a:endParaRPr lang="sk-SK" altLang="sk-SK" sz="1800" smtClean="0"/>
          </a:p>
          <a:p>
            <a:pPr eaLnBrk="1" hangingPunct="1"/>
            <a:r>
              <a:rPr lang="en-US" altLang="sk-SK" sz="1800" smtClean="0"/>
              <a:t>Generally, students evaluated positively their participation in the testing process. </a:t>
            </a:r>
            <a:endParaRPr lang="sk-SK" altLang="sk-SK" sz="1800" smtClean="0"/>
          </a:p>
          <a:p>
            <a:pPr eaLnBrk="1" hangingPunct="1"/>
            <a:r>
              <a:rPr lang="en-US" altLang="sk-SK" sz="1800" smtClean="0"/>
              <a:t>Students appreciated the variety of classes and exploitation of methods, that are not very common.  </a:t>
            </a:r>
            <a:endParaRPr lang="sk-SK" altLang="sk-SK" sz="1800" smtClean="0"/>
          </a:p>
          <a:p>
            <a:pPr eaLnBrk="1" hangingPunct="1"/>
            <a:r>
              <a:rPr lang="en-US" altLang="sk-SK" sz="1800" smtClean="0"/>
              <a:t>Several students appreciated the possibility to express own opinion and space for discussion, which is not created on all classes or seminars. </a:t>
            </a:r>
            <a:endParaRPr lang="sk-SK" altLang="sk-SK" sz="1800" smtClean="0"/>
          </a:p>
          <a:p>
            <a:pPr eaLnBrk="1" hangingPunct="1"/>
            <a:r>
              <a:rPr lang="en-US" altLang="sk-SK" sz="1800" smtClean="0"/>
              <a:t>Several students suggested to incorporate this methodology into more subjects delivered at Matej Bel University. </a:t>
            </a:r>
            <a:endParaRPr lang="sk-SK" altLang="sk-SK" sz="1800" smtClean="0"/>
          </a:p>
          <a:p>
            <a:pPr eaLnBrk="1" hangingPunct="1"/>
            <a:endParaRPr lang="sk-SK" altLang="sk-SK"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5799" y="484632"/>
            <a:ext cx="8190781" cy="1609344"/>
          </a:xfrm>
        </p:spPr>
        <p:txBody>
          <a:bodyPr>
            <a:normAutofit fontScale="90000"/>
          </a:bodyPr>
          <a:lstStyle/>
          <a:p>
            <a:pPr eaLnBrk="1" fontAlgn="auto" hangingPunct="1">
              <a:spcAft>
                <a:spcPts val="0"/>
              </a:spcAft>
              <a:defRPr/>
            </a:pPr>
            <a:r>
              <a:rPr lang="en-US" dirty="0"/>
              <a:t>THE ACCELERATION METHOD  OF DEVELOPMENT OF TRANSVERSAL COMPETENCES IN STUDENTS’ PRACTICAL TRAINING PROCESS </a:t>
            </a:r>
            <a:r>
              <a:rPr lang="sk-SK" dirty="0"/>
              <a:t/>
            </a:r>
            <a:br>
              <a:rPr lang="sk-SK" dirty="0"/>
            </a:br>
            <a:endParaRPr lang="sk-SK" dirty="0"/>
          </a:p>
        </p:txBody>
      </p:sp>
      <p:sp>
        <p:nvSpPr>
          <p:cNvPr id="3" name="Zástupný symbol obsahu 2"/>
          <p:cNvSpPr>
            <a:spLocks noGrp="1"/>
          </p:cNvSpPr>
          <p:nvPr>
            <p:ph idx="1"/>
          </p:nvPr>
        </p:nvSpPr>
        <p:spPr/>
        <p:txBody>
          <a:bodyPr rtlCol="0">
            <a:normAutofit/>
          </a:bodyPr>
          <a:lstStyle/>
          <a:p>
            <a:pPr marL="0" indent="0" eaLnBrk="1" fontAlgn="auto" hangingPunct="1">
              <a:spcAft>
                <a:spcPts val="0"/>
              </a:spcAft>
              <a:buClr>
                <a:schemeClr val="accent1">
                  <a:lumMod val="75000"/>
                </a:schemeClr>
              </a:buClr>
              <a:buFont typeface="Wingdings" pitchFamily="2" charset="2"/>
              <a:buNone/>
              <a:defRPr/>
            </a:pPr>
            <a:r>
              <a:rPr lang="en-US" dirty="0" smtClean="0"/>
              <a:t>AIM </a:t>
            </a:r>
            <a:r>
              <a:rPr lang="en-US" dirty="0"/>
              <a:t>OF THE PROJECT </a:t>
            </a:r>
          </a:p>
          <a:p>
            <a:pPr marL="182880" indent="-182880" eaLnBrk="1" fontAlgn="auto" hangingPunct="1">
              <a:spcAft>
                <a:spcPts val="0"/>
              </a:spcAft>
              <a:buClr>
                <a:schemeClr val="accent1">
                  <a:lumMod val="75000"/>
                </a:schemeClr>
              </a:buClr>
              <a:defRPr/>
            </a:pPr>
            <a:r>
              <a:rPr lang="en-US" dirty="0"/>
              <a:t>to design an innovative acceleration method of development of transversal competences in STUDENTS’ practical training process   </a:t>
            </a:r>
            <a:endParaRPr lang="sk-SK" dirty="0"/>
          </a:p>
          <a:p>
            <a:pPr marL="0" indent="0" eaLnBrk="1" fontAlgn="auto" hangingPunct="1">
              <a:spcAft>
                <a:spcPts val="0"/>
              </a:spcAft>
              <a:buClr>
                <a:schemeClr val="accent1">
                  <a:lumMod val="75000"/>
                </a:schemeClr>
              </a:buClr>
              <a:buFont typeface="Wingdings" pitchFamily="2" charset="2"/>
              <a:buNone/>
              <a:defRPr/>
            </a:pPr>
            <a:r>
              <a:rPr lang="en-US" dirty="0" smtClean="0"/>
              <a:t>Programme</a:t>
            </a:r>
            <a:r>
              <a:rPr lang="en-US" dirty="0"/>
              <a:t>: Erasmus+  </a:t>
            </a:r>
            <a:endParaRPr lang="sk-SK" dirty="0"/>
          </a:p>
          <a:p>
            <a:pPr marL="0" indent="0" eaLnBrk="1" fontAlgn="auto" hangingPunct="1">
              <a:spcAft>
                <a:spcPts val="0"/>
              </a:spcAft>
              <a:buClr>
                <a:schemeClr val="accent1">
                  <a:lumMod val="75000"/>
                </a:schemeClr>
              </a:buClr>
              <a:buFont typeface="Wingdings" pitchFamily="2" charset="2"/>
              <a:buNone/>
              <a:defRPr/>
            </a:pPr>
            <a:r>
              <a:rPr lang="en-US" dirty="0" smtClean="0"/>
              <a:t>Key </a:t>
            </a:r>
            <a:r>
              <a:rPr lang="en-US" dirty="0"/>
              <a:t>Action: cooperation for innovation and exchange of good practices </a:t>
            </a:r>
            <a:endParaRPr lang="sk-SK" dirty="0"/>
          </a:p>
          <a:p>
            <a:pPr marL="0" indent="0" eaLnBrk="1" fontAlgn="auto" hangingPunct="1">
              <a:spcAft>
                <a:spcPts val="0"/>
              </a:spcAft>
              <a:buClr>
                <a:schemeClr val="accent1">
                  <a:lumMod val="75000"/>
                </a:schemeClr>
              </a:buClr>
              <a:buFont typeface="Wingdings" pitchFamily="2" charset="2"/>
              <a:buNone/>
              <a:defRPr/>
            </a:pPr>
            <a:r>
              <a:rPr lang="en-US" dirty="0" smtClean="0"/>
              <a:t>Action </a:t>
            </a:r>
            <a:r>
              <a:rPr lang="en-US" dirty="0"/>
              <a:t>2: </a:t>
            </a:r>
            <a:r>
              <a:rPr lang="en-US" dirty="0" smtClean="0"/>
              <a:t>Strategic </a:t>
            </a:r>
            <a:r>
              <a:rPr lang="en-US" dirty="0"/>
              <a:t>partnerships </a:t>
            </a:r>
            <a:endParaRPr lang="sk-SK" dirty="0"/>
          </a:p>
          <a:p>
            <a:pPr marL="0" indent="0" eaLnBrk="1" fontAlgn="auto" hangingPunct="1">
              <a:spcAft>
                <a:spcPts val="0"/>
              </a:spcAft>
              <a:buClr>
                <a:schemeClr val="accent1">
                  <a:lumMod val="75000"/>
                </a:schemeClr>
              </a:buClr>
              <a:buFont typeface="Wingdings" pitchFamily="2" charset="2"/>
              <a:buNone/>
              <a:defRPr/>
            </a:pPr>
            <a:r>
              <a:rPr lang="en-US" dirty="0" smtClean="0"/>
              <a:t>Sector</a:t>
            </a:r>
            <a:r>
              <a:rPr lang="en-US" dirty="0"/>
              <a:t>: Strategic partnerships for higher education </a:t>
            </a:r>
            <a:endParaRPr lang="sk-SK" dirty="0"/>
          </a:p>
          <a:p>
            <a:pPr marL="0" indent="0" eaLnBrk="1" fontAlgn="auto" hangingPunct="1">
              <a:spcAft>
                <a:spcPts val="0"/>
              </a:spcAft>
              <a:buClr>
                <a:schemeClr val="accent1">
                  <a:lumMod val="75000"/>
                </a:schemeClr>
              </a:buClr>
              <a:buFont typeface="Wingdings" pitchFamily="2" charset="2"/>
              <a:buNone/>
              <a:defRPr/>
            </a:pPr>
            <a:r>
              <a:rPr lang="en-US" dirty="0" smtClean="0"/>
              <a:t>Duration </a:t>
            </a:r>
            <a:r>
              <a:rPr lang="en-US" dirty="0"/>
              <a:t>of the project: 01 October 2015 – 31 August 2018 (35 months) </a:t>
            </a:r>
            <a:endParaRPr lang="sk-SK"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5800" y="484632"/>
            <a:ext cx="7772400" cy="1609344"/>
          </a:xfrm>
        </p:spPr>
        <p:txBody>
          <a:bodyPr/>
          <a:lstStyle/>
          <a:p>
            <a:pPr eaLnBrk="1" fontAlgn="auto" hangingPunct="1">
              <a:spcAft>
                <a:spcPts val="0"/>
              </a:spcAft>
              <a:defRPr/>
            </a:pPr>
            <a:r>
              <a:rPr lang="sk-SK" dirty="0" err="1"/>
              <a:t>Transversal</a:t>
            </a:r>
            <a:r>
              <a:rPr lang="sk-SK" dirty="0"/>
              <a:t> </a:t>
            </a:r>
            <a:r>
              <a:rPr lang="sk-SK" dirty="0" err="1"/>
              <a:t>competences</a:t>
            </a:r>
            <a:endParaRPr lang="sk-SK" dirty="0"/>
          </a:p>
        </p:txBody>
      </p:sp>
      <p:sp>
        <p:nvSpPr>
          <p:cNvPr id="8195" name="Zástupný symbol obsahu 2"/>
          <p:cNvSpPr>
            <a:spLocks noGrp="1"/>
          </p:cNvSpPr>
          <p:nvPr>
            <p:ph idx="1"/>
          </p:nvPr>
        </p:nvSpPr>
        <p:spPr/>
        <p:txBody>
          <a:bodyPr/>
          <a:lstStyle/>
          <a:p>
            <a:pPr eaLnBrk="1" hangingPunct="1"/>
            <a:r>
              <a:rPr lang="en-US" altLang="sk-SK" smtClean="0"/>
              <a:t>commonly known as generic skills or interdisciplinary competences may be used during the implementation of diverse tasks in many thematic areas.</a:t>
            </a:r>
          </a:p>
          <a:p>
            <a:pPr eaLnBrk="1" hangingPunct="1"/>
            <a:r>
              <a:rPr lang="en-US" altLang="sk-SK" smtClean="0"/>
              <a:t>Such competences are defined as a combination of knowledge, skills and attitudes appropriate to situations necessary to meet social aims (European Parliament and of the Council of 18 December 2006/962/WE). </a:t>
            </a:r>
            <a:endParaRPr lang="sk-SK" altLang="sk-SK" smtClean="0"/>
          </a:p>
          <a:p>
            <a:pPr eaLnBrk="1" hangingPunct="1"/>
            <a:r>
              <a:rPr lang="en-US" altLang="sk-SK" smtClean="0"/>
              <a:t>They offer added value in relation to employment, social cohesion (European pact for youth), which explains the significance of lifelong learning as regards adaptability to change and social inclusion. These competences were recognized as being important because of their transversal character</a:t>
            </a:r>
            <a:endParaRPr lang="sk-SK" altLang="sk-SK"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5800" y="484632"/>
            <a:ext cx="7772400" cy="1609344"/>
          </a:xfrm>
        </p:spPr>
        <p:txBody>
          <a:bodyPr/>
          <a:lstStyle/>
          <a:p>
            <a:pPr eaLnBrk="1" fontAlgn="auto" hangingPunct="1">
              <a:spcAft>
                <a:spcPts val="0"/>
              </a:spcAft>
              <a:defRPr/>
            </a:pPr>
            <a:r>
              <a:rPr lang="en-US" b="1" dirty="0" smtClean="0"/>
              <a:t>Entrepreneurship</a:t>
            </a:r>
            <a:endParaRPr lang="sk-SK" dirty="0"/>
          </a:p>
        </p:txBody>
      </p:sp>
      <p:sp>
        <p:nvSpPr>
          <p:cNvPr id="3" name="Zástupný symbol obsahu 2"/>
          <p:cNvSpPr>
            <a:spLocks noGrp="1"/>
          </p:cNvSpPr>
          <p:nvPr>
            <p:ph idx="1"/>
          </p:nvPr>
        </p:nvSpPr>
        <p:spPr/>
        <p:txBody>
          <a:bodyPr rtlCol="0">
            <a:normAutofit fontScale="92500" lnSpcReduction="10000"/>
          </a:bodyPr>
          <a:lstStyle/>
          <a:p>
            <a:pPr marL="182880" indent="-182880" eaLnBrk="1" fontAlgn="auto" hangingPunct="1">
              <a:spcAft>
                <a:spcPts val="0"/>
              </a:spcAft>
              <a:buClr>
                <a:schemeClr val="accent1">
                  <a:lumMod val="75000"/>
                </a:schemeClr>
              </a:buClr>
              <a:defRPr/>
            </a:pPr>
            <a:r>
              <a:rPr lang="en-US" dirty="0" smtClean="0"/>
              <a:t>a </a:t>
            </a:r>
            <a:r>
              <a:rPr lang="en-US" dirty="0"/>
              <a:t>set of knowledge, skills and attitudes allowing to adapt to change, identify new opportunities of development and their critical evaluation, foresee and create new innovative solutions, take rational risk as well as implement and realize ideas</a:t>
            </a:r>
            <a:endParaRPr lang="sk-SK" dirty="0"/>
          </a:p>
          <a:p>
            <a:pPr marL="0" indent="0" eaLnBrk="1" fontAlgn="auto" hangingPunct="1">
              <a:spcAft>
                <a:spcPts val="0"/>
              </a:spcAft>
              <a:buClr>
                <a:schemeClr val="accent1">
                  <a:lumMod val="75000"/>
                </a:schemeClr>
              </a:buClr>
              <a:buFont typeface="Wingdings" pitchFamily="2" charset="2"/>
              <a:buNone/>
              <a:defRPr/>
            </a:pPr>
            <a:r>
              <a:rPr lang="en-US" b="1" dirty="0"/>
              <a:t>Indicators of entrepreneurship:</a:t>
            </a:r>
            <a:endParaRPr lang="sk-SK" dirty="0"/>
          </a:p>
          <a:p>
            <a:pPr marL="182880" indent="-182880" eaLnBrk="1" fontAlgn="auto" hangingPunct="1">
              <a:spcAft>
                <a:spcPts val="0"/>
              </a:spcAft>
              <a:buClr>
                <a:schemeClr val="accent1">
                  <a:lumMod val="75000"/>
                </a:schemeClr>
              </a:buClr>
              <a:defRPr/>
            </a:pPr>
            <a:r>
              <a:rPr lang="en-US" dirty="0"/>
              <a:t>Ability to effect and accept changes </a:t>
            </a:r>
            <a:endParaRPr lang="sk-SK" dirty="0"/>
          </a:p>
          <a:p>
            <a:pPr marL="182880" indent="-182880" eaLnBrk="1" fontAlgn="auto" hangingPunct="1">
              <a:spcAft>
                <a:spcPts val="0"/>
              </a:spcAft>
              <a:buClr>
                <a:schemeClr val="accent1">
                  <a:lumMod val="75000"/>
                </a:schemeClr>
              </a:buClr>
              <a:defRPr/>
            </a:pPr>
            <a:r>
              <a:rPr lang="en-US" dirty="0"/>
              <a:t>Ability to perceive and critically assess entrepreneurial opportunities </a:t>
            </a:r>
            <a:endParaRPr lang="sk-SK" dirty="0"/>
          </a:p>
          <a:p>
            <a:pPr marL="182880" indent="-182880" eaLnBrk="1" fontAlgn="auto" hangingPunct="1">
              <a:spcAft>
                <a:spcPts val="0"/>
              </a:spcAft>
              <a:buClr>
                <a:schemeClr val="accent1">
                  <a:lumMod val="75000"/>
                </a:schemeClr>
              </a:buClr>
              <a:defRPr/>
            </a:pPr>
            <a:r>
              <a:rPr lang="en-US" dirty="0"/>
              <a:t>Ability to plan creative solutions</a:t>
            </a:r>
            <a:endParaRPr lang="sk-SK" dirty="0"/>
          </a:p>
          <a:p>
            <a:pPr marL="182880" indent="-182880" eaLnBrk="1" fontAlgn="auto" hangingPunct="1">
              <a:spcAft>
                <a:spcPts val="0"/>
              </a:spcAft>
              <a:buClr>
                <a:schemeClr val="accent1">
                  <a:lumMod val="75000"/>
                </a:schemeClr>
              </a:buClr>
              <a:defRPr/>
            </a:pPr>
            <a:r>
              <a:rPr lang="en-US" dirty="0"/>
              <a:t>Ability to develop new, creative solutions</a:t>
            </a:r>
            <a:endParaRPr lang="sk-SK" dirty="0"/>
          </a:p>
          <a:p>
            <a:pPr marL="182880" indent="-182880" eaLnBrk="1" fontAlgn="auto" hangingPunct="1">
              <a:spcAft>
                <a:spcPts val="0"/>
              </a:spcAft>
              <a:buClr>
                <a:schemeClr val="accent1">
                  <a:lumMod val="75000"/>
                </a:schemeClr>
              </a:buClr>
              <a:defRPr/>
            </a:pPr>
            <a:r>
              <a:rPr lang="en-US" dirty="0"/>
              <a:t>Ability to take rational risk </a:t>
            </a:r>
            <a:endParaRPr lang="sk-SK" dirty="0"/>
          </a:p>
          <a:p>
            <a:pPr marL="182880" indent="-182880" eaLnBrk="1" fontAlgn="auto" hangingPunct="1">
              <a:spcAft>
                <a:spcPts val="0"/>
              </a:spcAft>
              <a:buClr>
                <a:schemeClr val="accent1">
                  <a:lumMod val="75000"/>
                </a:schemeClr>
              </a:buClr>
              <a:defRPr/>
            </a:pPr>
            <a:r>
              <a:rPr lang="en-US" dirty="0"/>
              <a:t>Ability to make a practical use of specific ideas </a:t>
            </a:r>
            <a:endParaRPr lang="sk-SK" dirty="0"/>
          </a:p>
          <a:p>
            <a:pPr marL="182880" indent="-182880" eaLnBrk="1" fontAlgn="auto" hangingPunct="1">
              <a:spcAft>
                <a:spcPts val="0"/>
              </a:spcAft>
              <a:buClr>
                <a:schemeClr val="accent1">
                  <a:lumMod val="75000"/>
                </a:schemeClr>
              </a:buClr>
              <a:defRPr/>
            </a:pPr>
            <a:endParaRPr lang="sk-SK"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5800" y="484632"/>
            <a:ext cx="7772400" cy="1609344"/>
          </a:xfrm>
        </p:spPr>
        <p:txBody>
          <a:bodyPr/>
          <a:lstStyle/>
          <a:p>
            <a:pPr eaLnBrk="1" fontAlgn="auto" hangingPunct="1">
              <a:spcAft>
                <a:spcPts val="0"/>
              </a:spcAft>
              <a:defRPr/>
            </a:pPr>
            <a:r>
              <a:rPr lang="en-US" b="1" dirty="0" smtClean="0"/>
              <a:t>Creativity</a:t>
            </a:r>
            <a:endParaRPr lang="sk-SK" dirty="0"/>
          </a:p>
        </p:txBody>
      </p:sp>
      <p:sp>
        <p:nvSpPr>
          <p:cNvPr id="3" name="Zástupný symbol obsahu 2"/>
          <p:cNvSpPr>
            <a:spLocks noGrp="1"/>
          </p:cNvSpPr>
          <p:nvPr>
            <p:ph idx="1"/>
          </p:nvPr>
        </p:nvSpPr>
        <p:spPr/>
        <p:txBody>
          <a:bodyPr rtlCol="0">
            <a:normAutofit/>
          </a:bodyPr>
          <a:lstStyle/>
          <a:p>
            <a:pPr marL="182880" indent="-182880" eaLnBrk="1" fontAlgn="auto" hangingPunct="1">
              <a:spcAft>
                <a:spcPts val="0"/>
              </a:spcAft>
              <a:buClr>
                <a:schemeClr val="accent1">
                  <a:lumMod val="75000"/>
                </a:schemeClr>
              </a:buClr>
              <a:defRPr/>
            </a:pPr>
            <a:r>
              <a:rPr lang="en-US" dirty="0" smtClean="0"/>
              <a:t>a </a:t>
            </a:r>
            <a:r>
              <a:rPr lang="en-US" dirty="0"/>
              <a:t>set of knowledge, skills and attitudes connected with the practical application of creative thinking in order to come up with original and useful solutions to problems and to develop new concepts or new links with already existing ideas and concepts</a:t>
            </a:r>
            <a:endParaRPr lang="sk-SK" dirty="0"/>
          </a:p>
          <a:p>
            <a:pPr marL="0" indent="0" eaLnBrk="1" fontAlgn="auto" hangingPunct="1">
              <a:spcAft>
                <a:spcPts val="0"/>
              </a:spcAft>
              <a:buClr>
                <a:schemeClr val="accent1">
                  <a:lumMod val="75000"/>
                </a:schemeClr>
              </a:buClr>
              <a:buFont typeface="Wingdings" pitchFamily="2" charset="2"/>
              <a:buNone/>
              <a:defRPr/>
            </a:pPr>
            <a:r>
              <a:rPr lang="en-US" b="1" dirty="0"/>
              <a:t>Indicators of creativity:</a:t>
            </a:r>
            <a:endParaRPr lang="sk-SK" dirty="0"/>
          </a:p>
          <a:p>
            <a:pPr marL="182880" indent="-182880" eaLnBrk="1" fontAlgn="auto" hangingPunct="1">
              <a:spcAft>
                <a:spcPts val="0"/>
              </a:spcAft>
              <a:buClr>
                <a:schemeClr val="accent1">
                  <a:lumMod val="75000"/>
                </a:schemeClr>
              </a:buClr>
              <a:defRPr/>
            </a:pPr>
            <a:r>
              <a:rPr lang="en-US" dirty="0"/>
              <a:t>Ability to use creative thinking techniques </a:t>
            </a:r>
            <a:endParaRPr lang="sk-SK" dirty="0"/>
          </a:p>
          <a:p>
            <a:pPr marL="182880" indent="-182880" eaLnBrk="1" fontAlgn="auto" hangingPunct="1">
              <a:spcAft>
                <a:spcPts val="0"/>
              </a:spcAft>
              <a:buClr>
                <a:schemeClr val="accent1">
                  <a:lumMod val="75000"/>
                </a:schemeClr>
              </a:buClr>
              <a:defRPr/>
            </a:pPr>
            <a:r>
              <a:rPr lang="en-US" dirty="0"/>
              <a:t>Ability to come up with original and useful solutions to problems</a:t>
            </a:r>
            <a:endParaRPr lang="sk-SK" dirty="0"/>
          </a:p>
          <a:p>
            <a:pPr marL="182880" indent="-182880" eaLnBrk="1" fontAlgn="auto" hangingPunct="1">
              <a:spcAft>
                <a:spcPts val="0"/>
              </a:spcAft>
              <a:buClr>
                <a:schemeClr val="accent1">
                  <a:lumMod val="75000"/>
                </a:schemeClr>
              </a:buClr>
              <a:defRPr/>
            </a:pPr>
            <a:r>
              <a:rPr lang="en-US" dirty="0"/>
              <a:t>Ability to develop new concepts or new links with already existing ideas and concepts</a:t>
            </a:r>
            <a:endParaRPr lang="sk-SK" dirty="0"/>
          </a:p>
          <a:p>
            <a:pPr marL="182880" indent="-182880" eaLnBrk="1" fontAlgn="auto" hangingPunct="1">
              <a:spcAft>
                <a:spcPts val="0"/>
              </a:spcAft>
              <a:buClr>
                <a:schemeClr val="accent1">
                  <a:lumMod val="75000"/>
                </a:schemeClr>
              </a:buClr>
              <a:defRPr/>
            </a:pPr>
            <a:endParaRPr lang="sk-SK"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5800" y="484632"/>
            <a:ext cx="7772400" cy="1609344"/>
          </a:xfrm>
        </p:spPr>
        <p:txBody>
          <a:bodyPr/>
          <a:lstStyle/>
          <a:p>
            <a:pPr eaLnBrk="1" fontAlgn="auto" hangingPunct="1">
              <a:spcAft>
                <a:spcPts val="0"/>
              </a:spcAft>
              <a:defRPr/>
            </a:pPr>
            <a:r>
              <a:rPr lang="en-US" b="1" dirty="0" smtClean="0"/>
              <a:t>Teamwork</a:t>
            </a:r>
            <a:endParaRPr lang="sk-SK" dirty="0"/>
          </a:p>
        </p:txBody>
      </p:sp>
      <p:sp>
        <p:nvSpPr>
          <p:cNvPr id="3" name="Zástupný symbol obsahu 2"/>
          <p:cNvSpPr>
            <a:spLocks noGrp="1"/>
          </p:cNvSpPr>
          <p:nvPr>
            <p:ph idx="1"/>
          </p:nvPr>
        </p:nvSpPr>
        <p:spPr/>
        <p:txBody>
          <a:bodyPr rtlCol="0">
            <a:normAutofit fontScale="85000" lnSpcReduction="20000"/>
          </a:bodyPr>
          <a:lstStyle/>
          <a:p>
            <a:pPr marL="182880" indent="-182880" eaLnBrk="1" fontAlgn="auto" hangingPunct="1">
              <a:spcAft>
                <a:spcPts val="0"/>
              </a:spcAft>
              <a:buClr>
                <a:schemeClr val="accent1">
                  <a:lumMod val="75000"/>
                </a:schemeClr>
              </a:buClr>
              <a:defRPr/>
            </a:pPr>
            <a:r>
              <a:rPr lang="en-US" dirty="0" smtClean="0"/>
              <a:t>a </a:t>
            </a:r>
            <a:r>
              <a:rPr lang="en-US" dirty="0"/>
              <a:t>set of knowledge, skills and attitudes allowing to work in a way that is based on activity and commitment to tasks carried out by a group as well as on aspiration to achieve  a mutual aim, provide work-improving solutions, adopt joint responsibility for task completion, effectively exchange knowledge and experience, receive feedback, work together on solving problems and support each other in task execution</a:t>
            </a:r>
            <a:endParaRPr lang="sk-SK" dirty="0"/>
          </a:p>
          <a:p>
            <a:pPr marL="0" indent="0" eaLnBrk="1" fontAlgn="auto" hangingPunct="1">
              <a:spcAft>
                <a:spcPts val="0"/>
              </a:spcAft>
              <a:buClr>
                <a:schemeClr val="accent1">
                  <a:lumMod val="75000"/>
                </a:schemeClr>
              </a:buClr>
              <a:buFont typeface="Wingdings" pitchFamily="2" charset="2"/>
              <a:buNone/>
              <a:defRPr/>
            </a:pPr>
            <a:r>
              <a:rPr lang="en-US" b="1" dirty="0"/>
              <a:t>Indicators of teamwork</a:t>
            </a:r>
            <a:endParaRPr lang="sk-SK" dirty="0"/>
          </a:p>
          <a:p>
            <a:pPr marL="182880" indent="-182880" eaLnBrk="1" fontAlgn="auto" hangingPunct="1">
              <a:spcAft>
                <a:spcPts val="0"/>
              </a:spcAft>
              <a:buClr>
                <a:schemeClr val="accent1">
                  <a:lumMod val="75000"/>
                </a:schemeClr>
              </a:buClr>
              <a:defRPr/>
            </a:pPr>
            <a:r>
              <a:rPr lang="en-US" dirty="0"/>
              <a:t>Ability to actively commit oneself to tasks</a:t>
            </a:r>
            <a:endParaRPr lang="sk-SK" dirty="0"/>
          </a:p>
          <a:p>
            <a:pPr marL="182880" indent="-182880" eaLnBrk="1" fontAlgn="auto" hangingPunct="1">
              <a:spcAft>
                <a:spcPts val="0"/>
              </a:spcAft>
              <a:buClr>
                <a:schemeClr val="accent1">
                  <a:lumMod val="75000"/>
                </a:schemeClr>
              </a:buClr>
              <a:defRPr/>
            </a:pPr>
            <a:r>
              <a:rPr lang="en-US" dirty="0"/>
              <a:t>Ability to build pleasant atmosphere and positive relations </a:t>
            </a:r>
            <a:endParaRPr lang="sk-SK" dirty="0"/>
          </a:p>
          <a:p>
            <a:pPr marL="182880" indent="-182880" eaLnBrk="1" fontAlgn="auto" hangingPunct="1">
              <a:spcAft>
                <a:spcPts val="0"/>
              </a:spcAft>
              <a:buClr>
                <a:schemeClr val="accent1">
                  <a:lumMod val="75000"/>
                </a:schemeClr>
              </a:buClr>
              <a:defRPr/>
            </a:pPr>
            <a:r>
              <a:rPr lang="en-US" dirty="0"/>
              <a:t>Ability to solve disputes in a group</a:t>
            </a:r>
            <a:endParaRPr lang="sk-SK" dirty="0"/>
          </a:p>
          <a:p>
            <a:pPr marL="182880" indent="-182880" eaLnBrk="1" fontAlgn="auto" hangingPunct="1">
              <a:spcAft>
                <a:spcPts val="0"/>
              </a:spcAft>
              <a:buClr>
                <a:schemeClr val="accent1">
                  <a:lumMod val="75000"/>
                </a:schemeClr>
              </a:buClr>
              <a:defRPr/>
            </a:pPr>
            <a:r>
              <a:rPr lang="en-US" dirty="0"/>
              <a:t>Ability to motivate others </a:t>
            </a:r>
            <a:endParaRPr lang="sk-SK" dirty="0"/>
          </a:p>
          <a:p>
            <a:pPr marL="182880" indent="-182880" eaLnBrk="1" fontAlgn="auto" hangingPunct="1">
              <a:spcAft>
                <a:spcPts val="0"/>
              </a:spcAft>
              <a:buClr>
                <a:schemeClr val="accent1">
                  <a:lumMod val="75000"/>
                </a:schemeClr>
              </a:buClr>
              <a:defRPr/>
            </a:pPr>
            <a:r>
              <a:rPr lang="en-US" dirty="0"/>
              <a:t>Ability to encourage others to attain their mutual aim </a:t>
            </a:r>
            <a:endParaRPr lang="sk-SK" dirty="0"/>
          </a:p>
          <a:p>
            <a:pPr marL="182880" indent="-182880" eaLnBrk="1" fontAlgn="auto" hangingPunct="1">
              <a:spcAft>
                <a:spcPts val="0"/>
              </a:spcAft>
              <a:buClr>
                <a:schemeClr val="accent1">
                  <a:lumMod val="75000"/>
                </a:schemeClr>
              </a:buClr>
              <a:defRPr/>
            </a:pPr>
            <a:r>
              <a:rPr lang="en-US" dirty="0"/>
              <a:t>Ability to respect norms and principles of a group as well as tasks and ideas of other people </a:t>
            </a:r>
            <a:endParaRPr lang="sk-SK" dirty="0"/>
          </a:p>
          <a:p>
            <a:pPr marL="182880" indent="-182880" eaLnBrk="1" fontAlgn="auto" hangingPunct="1">
              <a:spcAft>
                <a:spcPts val="0"/>
              </a:spcAft>
              <a:buClr>
                <a:schemeClr val="accent1">
                  <a:lumMod val="75000"/>
                </a:schemeClr>
              </a:buClr>
              <a:defRPr/>
            </a:pPr>
            <a:r>
              <a:rPr lang="en-US" dirty="0"/>
              <a:t>Ability to convey information in an effective way </a:t>
            </a:r>
            <a:endParaRPr lang="sk-SK" dirty="0"/>
          </a:p>
          <a:p>
            <a:pPr marL="182880" indent="-182880" eaLnBrk="1" fontAlgn="auto" hangingPunct="1">
              <a:spcAft>
                <a:spcPts val="0"/>
              </a:spcAft>
              <a:buClr>
                <a:schemeClr val="accent1">
                  <a:lumMod val="75000"/>
                </a:schemeClr>
              </a:buClr>
              <a:defRPr/>
            </a:pPr>
            <a:endParaRPr lang="sk-SK"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5800" y="484632"/>
            <a:ext cx="7772400" cy="1609344"/>
          </a:xfrm>
        </p:spPr>
        <p:txBody>
          <a:bodyPr/>
          <a:lstStyle/>
          <a:p>
            <a:pPr eaLnBrk="1" fontAlgn="auto" hangingPunct="1">
              <a:spcAft>
                <a:spcPts val="0"/>
              </a:spcAft>
              <a:defRPr/>
            </a:pPr>
            <a:r>
              <a:rPr lang="en-US" b="1" dirty="0" smtClean="0"/>
              <a:t>Communicativeness</a:t>
            </a:r>
            <a:endParaRPr lang="sk-SK" dirty="0"/>
          </a:p>
        </p:txBody>
      </p:sp>
      <p:sp>
        <p:nvSpPr>
          <p:cNvPr id="3" name="Zástupný symbol obsahu 2"/>
          <p:cNvSpPr>
            <a:spLocks noGrp="1"/>
          </p:cNvSpPr>
          <p:nvPr>
            <p:ph idx="1"/>
          </p:nvPr>
        </p:nvSpPr>
        <p:spPr>
          <a:xfrm>
            <a:off x="617538" y="1881188"/>
            <a:ext cx="7772400" cy="4687887"/>
          </a:xfrm>
        </p:spPr>
        <p:txBody>
          <a:bodyPr rtlCol="0">
            <a:normAutofit fontScale="77500" lnSpcReduction="20000"/>
          </a:bodyPr>
          <a:lstStyle/>
          <a:p>
            <a:pPr marL="182880" indent="-182880" eaLnBrk="1" fontAlgn="auto" hangingPunct="1">
              <a:spcAft>
                <a:spcPts val="0"/>
              </a:spcAft>
              <a:buClr>
                <a:schemeClr val="accent1">
                  <a:lumMod val="75000"/>
                </a:schemeClr>
              </a:buClr>
              <a:defRPr/>
            </a:pPr>
            <a:r>
              <a:rPr lang="en-US" dirty="0" smtClean="0"/>
              <a:t>a </a:t>
            </a:r>
            <a:r>
              <a:rPr lang="en-US" dirty="0"/>
              <a:t>set of knowledge, skills and attitudes relating to reliable transfer of information and establishment and  maintenance of appropriate interpersonal relations which are the foundation of effective professional activity, clear and comprehensible expression and interpretation of ideas, thoughts, feelings, facts and opinions in speaking and writing, understanding non-verbal messages, listening to and respecting other people’s opinions, being able to negotiate, make public appearances and self-presentations</a:t>
            </a:r>
            <a:endParaRPr lang="sk-SK" dirty="0"/>
          </a:p>
          <a:p>
            <a:pPr marL="0" indent="0" eaLnBrk="1" fontAlgn="auto" hangingPunct="1">
              <a:spcAft>
                <a:spcPts val="0"/>
              </a:spcAft>
              <a:buClr>
                <a:schemeClr val="accent1">
                  <a:lumMod val="75000"/>
                </a:schemeClr>
              </a:buClr>
              <a:buFont typeface="Wingdings" pitchFamily="2" charset="2"/>
              <a:buNone/>
              <a:defRPr/>
            </a:pPr>
            <a:r>
              <a:rPr lang="en-US" b="1" dirty="0"/>
              <a:t>Indicators of communicativeness:</a:t>
            </a:r>
            <a:endParaRPr lang="sk-SK" dirty="0"/>
          </a:p>
          <a:p>
            <a:pPr marL="182880" indent="-182880" eaLnBrk="1" fontAlgn="auto" hangingPunct="1">
              <a:spcAft>
                <a:spcPts val="0"/>
              </a:spcAft>
              <a:buClr>
                <a:schemeClr val="accent1">
                  <a:lumMod val="75000"/>
                </a:schemeClr>
              </a:buClr>
              <a:defRPr/>
            </a:pPr>
            <a:r>
              <a:rPr lang="en-US" dirty="0"/>
              <a:t>Ability to transfer and receive information in a reliable way</a:t>
            </a:r>
            <a:endParaRPr lang="sk-SK" dirty="0"/>
          </a:p>
          <a:p>
            <a:pPr marL="182880" indent="-182880" eaLnBrk="1" fontAlgn="auto" hangingPunct="1">
              <a:spcAft>
                <a:spcPts val="0"/>
              </a:spcAft>
              <a:buClr>
                <a:schemeClr val="accent1">
                  <a:lumMod val="75000"/>
                </a:schemeClr>
              </a:buClr>
              <a:defRPr/>
            </a:pPr>
            <a:r>
              <a:rPr lang="en-US" dirty="0"/>
              <a:t>Ability to establish and maintain appropriate interpersonal relations</a:t>
            </a:r>
            <a:endParaRPr lang="sk-SK" dirty="0"/>
          </a:p>
          <a:p>
            <a:pPr marL="182880" indent="-182880" eaLnBrk="1" fontAlgn="auto" hangingPunct="1">
              <a:spcAft>
                <a:spcPts val="0"/>
              </a:spcAft>
              <a:buClr>
                <a:schemeClr val="accent1">
                  <a:lumMod val="75000"/>
                </a:schemeClr>
              </a:buClr>
              <a:defRPr/>
            </a:pPr>
            <a:r>
              <a:rPr lang="en-US" dirty="0"/>
              <a:t>Ability to express and interpret ideas, thoughts, opinions in a clear and comprehensible way, both in speaking and writing</a:t>
            </a:r>
            <a:endParaRPr lang="sk-SK" dirty="0"/>
          </a:p>
          <a:p>
            <a:pPr marL="182880" indent="-182880" eaLnBrk="1" fontAlgn="auto" hangingPunct="1">
              <a:spcAft>
                <a:spcPts val="0"/>
              </a:spcAft>
              <a:buClr>
                <a:schemeClr val="accent1">
                  <a:lumMod val="75000"/>
                </a:schemeClr>
              </a:buClr>
              <a:defRPr/>
            </a:pPr>
            <a:r>
              <a:rPr lang="en-US" dirty="0"/>
              <a:t>Ability to understand non-verbal messages </a:t>
            </a:r>
            <a:endParaRPr lang="sk-SK" dirty="0"/>
          </a:p>
          <a:p>
            <a:pPr marL="182880" indent="-182880" eaLnBrk="1" fontAlgn="auto" hangingPunct="1">
              <a:spcAft>
                <a:spcPts val="0"/>
              </a:spcAft>
              <a:buClr>
                <a:schemeClr val="accent1">
                  <a:lumMod val="75000"/>
                </a:schemeClr>
              </a:buClr>
              <a:defRPr/>
            </a:pPr>
            <a:r>
              <a:rPr lang="en-US" dirty="0"/>
              <a:t>Ability to listen to and respect other people’s opinions </a:t>
            </a:r>
            <a:endParaRPr lang="sk-SK" dirty="0"/>
          </a:p>
          <a:p>
            <a:pPr marL="182880" indent="-182880" eaLnBrk="1" fontAlgn="auto" hangingPunct="1">
              <a:spcAft>
                <a:spcPts val="0"/>
              </a:spcAft>
              <a:buClr>
                <a:schemeClr val="accent1">
                  <a:lumMod val="75000"/>
                </a:schemeClr>
              </a:buClr>
              <a:defRPr/>
            </a:pPr>
            <a:r>
              <a:rPr lang="en-US" dirty="0"/>
              <a:t>Ability to negotiate </a:t>
            </a:r>
            <a:endParaRPr lang="sk-SK" dirty="0"/>
          </a:p>
          <a:p>
            <a:pPr marL="182880" indent="-182880" eaLnBrk="1" fontAlgn="auto" hangingPunct="1">
              <a:spcAft>
                <a:spcPts val="0"/>
              </a:spcAft>
              <a:buClr>
                <a:schemeClr val="accent1">
                  <a:lumMod val="75000"/>
                </a:schemeClr>
              </a:buClr>
              <a:defRPr/>
            </a:pPr>
            <a:r>
              <a:rPr lang="en-US" dirty="0"/>
              <a:t>Ability to express and defend one’s own opinion </a:t>
            </a:r>
            <a:endParaRPr lang="sk-SK" dirty="0"/>
          </a:p>
          <a:p>
            <a:pPr marL="182880" indent="-182880" eaLnBrk="1" fontAlgn="auto" hangingPunct="1">
              <a:spcAft>
                <a:spcPts val="0"/>
              </a:spcAft>
              <a:buClr>
                <a:schemeClr val="accent1">
                  <a:lumMod val="75000"/>
                </a:schemeClr>
              </a:buClr>
              <a:defRPr/>
            </a:pPr>
            <a:r>
              <a:rPr lang="en-US" dirty="0"/>
              <a:t>Ability to make public appearances and self-presentations</a:t>
            </a:r>
            <a:endParaRPr lang="sk-SK" dirty="0"/>
          </a:p>
          <a:p>
            <a:pPr marL="0" indent="0" eaLnBrk="1" fontAlgn="auto" hangingPunct="1">
              <a:spcAft>
                <a:spcPts val="0"/>
              </a:spcAft>
              <a:buClr>
                <a:schemeClr val="accent1">
                  <a:lumMod val="75000"/>
                </a:schemeClr>
              </a:buClr>
              <a:buFont typeface="Wingdings" pitchFamily="2" charset="2"/>
              <a:buNone/>
              <a:defRPr/>
            </a:pPr>
            <a:endParaRPr lang="sk-SK" dirty="0"/>
          </a:p>
          <a:p>
            <a:pPr marL="182880" indent="-182880" eaLnBrk="1" fontAlgn="auto" hangingPunct="1">
              <a:spcAft>
                <a:spcPts val="0"/>
              </a:spcAft>
              <a:buClr>
                <a:schemeClr val="accent1">
                  <a:lumMod val="75000"/>
                </a:schemeClr>
              </a:buClr>
              <a:defRPr/>
            </a:pPr>
            <a:endParaRPr lang="sk-SK"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fontAlgn="auto" hangingPunct="1">
              <a:spcAft>
                <a:spcPts val="0"/>
              </a:spcAft>
              <a:defRPr/>
            </a:pPr>
            <a:endParaRPr lang="sk-SK"/>
          </a:p>
        </p:txBody>
      </p:sp>
      <p:sp>
        <p:nvSpPr>
          <p:cNvPr id="13315" name="Zástupný symbol obsahu 2"/>
          <p:cNvSpPr>
            <a:spLocks noGrp="1"/>
          </p:cNvSpPr>
          <p:nvPr>
            <p:ph idx="1"/>
          </p:nvPr>
        </p:nvSpPr>
        <p:spPr/>
        <p:txBody>
          <a:bodyPr/>
          <a:lstStyle/>
          <a:p>
            <a:pPr eaLnBrk="1" hangingPunct="1"/>
            <a:endParaRPr lang="sk-SK" altLang="sk-SK" smtClean="0"/>
          </a:p>
        </p:txBody>
      </p:sp>
      <p:pic>
        <p:nvPicPr>
          <p:cNvPr id="13316" name="Obrázok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Nadpis 1"/>
          <p:cNvSpPr>
            <a:spLocks noGrp="1"/>
          </p:cNvSpPr>
          <p:nvPr>
            <p:ph type="title"/>
          </p:nvPr>
        </p:nvSpPr>
        <p:spPr>
          <a:xfrm>
            <a:off x="685800" y="484632"/>
            <a:ext cx="7772400" cy="1609344"/>
          </a:xfrm>
        </p:spPr>
        <p:txBody>
          <a:bodyPr/>
          <a:lstStyle/>
          <a:p>
            <a:pPr eaLnBrk="1" fontAlgn="auto" hangingPunct="1">
              <a:spcAft>
                <a:spcPts val="0"/>
              </a:spcAft>
              <a:defRPr/>
            </a:pPr>
            <a:r>
              <a:rPr lang="en-GB" altLang="sk-SK" b="1" dirty="0" smtClean="0">
                <a:effectLst>
                  <a:outerShdw blurRad="38100" dist="38100" dir="2700000" algn="tl">
                    <a:srgbClr val="000000">
                      <a:alpha val="43137"/>
                    </a:srgbClr>
                  </a:outerShdw>
                </a:effectLst>
              </a:rPr>
              <a:t>Process at </a:t>
            </a:r>
            <a:r>
              <a:rPr lang="sk-SK" altLang="sk-SK" b="1" dirty="0" smtClean="0">
                <a:effectLst>
                  <a:outerShdw blurRad="38100" dist="38100" dir="2700000" algn="tl">
                    <a:srgbClr val="000000">
                      <a:alpha val="43137"/>
                    </a:srgbClr>
                  </a:outerShdw>
                </a:effectLst>
              </a:rPr>
              <a:t>Matej </a:t>
            </a:r>
            <a:r>
              <a:rPr lang="sk-SK" altLang="sk-SK" b="1" dirty="0" err="1" smtClean="0">
                <a:effectLst>
                  <a:outerShdw blurRad="38100" dist="38100" dir="2700000" algn="tl">
                    <a:srgbClr val="000000">
                      <a:alpha val="43137"/>
                    </a:srgbClr>
                  </a:outerShdw>
                </a:effectLst>
              </a:rPr>
              <a:t>Bel</a:t>
            </a:r>
            <a:r>
              <a:rPr lang="sk-SK" altLang="sk-SK" b="1" dirty="0" smtClean="0">
                <a:effectLst>
                  <a:outerShdw blurRad="38100" dist="38100" dir="2700000" algn="tl">
                    <a:srgbClr val="000000">
                      <a:alpha val="43137"/>
                    </a:srgbClr>
                  </a:outerShdw>
                </a:effectLst>
              </a:rPr>
              <a:t> </a:t>
            </a:r>
            <a:r>
              <a:rPr lang="sk-SK" altLang="sk-SK" b="1" dirty="0" err="1" smtClean="0">
                <a:effectLst>
                  <a:outerShdw blurRad="38100" dist="38100" dir="2700000" algn="tl">
                    <a:srgbClr val="000000">
                      <a:alpha val="43137"/>
                    </a:srgbClr>
                  </a:outerShdw>
                </a:effectLst>
              </a:rPr>
              <a:t>University</a:t>
            </a:r>
            <a:endParaRPr lang="en-GB" altLang="sk-SK" b="1" dirty="0" smtClean="0">
              <a:effectLst>
                <a:outerShdw blurRad="38100" dist="38100" dir="2700000" algn="tl">
                  <a:srgbClr val="000000">
                    <a:alpha val="43137"/>
                  </a:srgbClr>
                </a:outerShdw>
              </a:effectLst>
            </a:endParaRPr>
          </a:p>
        </p:txBody>
      </p:sp>
      <p:pic>
        <p:nvPicPr>
          <p:cNvPr id="14339" name="Zástupný objekt pre obsah 5"/>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5875" y="1154113"/>
            <a:ext cx="9128125" cy="3475037"/>
          </a:xfrm>
        </p:spPr>
      </p:pic>
      <p:sp>
        <p:nvSpPr>
          <p:cNvPr id="14340" name="BlokTextu 1"/>
          <p:cNvSpPr txBox="1">
            <a:spLocks noChangeArrowheads="1"/>
          </p:cNvSpPr>
          <p:nvPr/>
        </p:nvSpPr>
        <p:spPr bwMode="auto">
          <a:xfrm>
            <a:off x="603250" y="5046663"/>
            <a:ext cx="785495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sk-SK" b="1"/>
              <a:t>Questionnaire appendix 2 - </a:t>
            </a:r>
            <a:r>
              <a:rPr lang="en-US" altLang="sk-SK"/>
              <a:t>to measure the dynamics of changes in the evolution of acquired transversal competences (degree of change)</a:t>
            </a:r>
            <a:endParaRPr lang="sk-SK" altLang="sk-SK"/>
          </a:p>
          <a:p>
            <a:r>
              <a:rPr lang="en-US" altLang="sk-SK" b="1"/>
              <a:t>Questionnaire appendix 3 - </a:t>
            </a:r>
            <a:r>
              <a:rPr lang="en-US" altLang="sk-SK"/>
              <a:t>for assessment of the evolution of transversal skills level of the students in practical teaching process (the level of possessed skills)</a:t>
            </a:r>
            <a:endParaRPr lang="sk-SK" altLang="sk-SK"/>
          </a:p>
          <a:p>
            <a:endParaRPr lang="sk-SK" altLang="sk-SK"/>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 dreva">
  <a:themeElements>
    <a:clrScheme name="Typ drev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yp drev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yp drev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Typ dreva</Template>
  <TotalTime>1005</TotalTime>
  <Words>1371</Words>
  <Application>Microsoft Office PowerPoint</Application>
  <PresentationFormat>On-screen Show (4:3)</PresentationFormat>
  <Paragraphs>183</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Calibri</vt:lpstr>
      <vt:lpstr>Arial</vt:lpstr>
      <vt:lpstr>Rockwell Condensed</vt:lpstr>
      <vt:lpstr>Rockwell</vt:lpstr>
      <vt:lpstr>Wingdings</vt:lpstr>
      <vt:lpstr>Times New Roman</vt:lpstr>
      <vt:lpstr>Typ dreva</vt:lpstr>
      <vt:lpstr>Process of developing transversal competences  at Matej Bel University </vt:lpstr>
      <vt:lpstr>THE ACCELERATION METHOD  OF DEVELOPMENT OF TRANSVERSAL COMPETENCES IN STUDENTS’ PRACTICAL TRAINING PROCESS  </vt:lpstr>
      <vt:lpstr>Transversal competences</vt:lpstr>
      <vt:lpstr>Entrepreneurship</vt:lpstr>
      <vt:lpstr>Creativity</vt:lpstr>
      <vt:lpstr>Teamwork</vt:lpstr>
      <vt:lpstr>Communicativeness</vt:lpstr>
      <vt:lpstr>PowerPoint Presentation</vt:lpstr>
      <vt:lpstr>Process at Matej Bel University</vt:lpstr>
      <vt:lpstr>Information about testing at MBU</vt:lpstr>
      <vt:lpstr>The evolution of transversal skills level of the students in practical teaching process (the level of acquired skills)</vt:lpstr>
      <vt:lpstr>Students’ assessment regarding the tested process as beneficial for their professional development</vt:lpstr>
      <vt:lpstr>PowerPoint Presentation</vt:lpstr>
      <vt:lpstr>Scenario of using Brainstorming method</vt:lpstr>
      <vt:lpstr>Experiences from MBU Slovakia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Magdalena Graczyk-Kucharska</dc:creator>
  <cp:lastModifiedBy>Tara</cp:lastModifiedBy>
  <cp:revision>103</cp:revision>
  <dcterms:created xsi:type="dcterms:W3CDTF">2015-11-18T13:06:38Z</dcterms:created>
  <dcterms:modified xsi:type="dcterms:W3CDTF">2019-10-08T10:31:17Z</dcterms:modified>
</cp:coreProperties>
</file>